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86" r:id="rId3"/>
    <p:sldId id="277" r:id="rId4"/>
    <p:sldId id="257" r:id="rId5"/>
    <p:sldId id="258" r:id="rId6"/>
    <p:sldId id="292" r:id="rId7"/>
    <p:sldId id="259" r:id="rId8"/>
    <p:sldId id="287" r:id="rId9"/>
    <p:sldId id="279" r:id="rId10"/>
    <p:sldId id="260" r:id="rId11"/>
    <p:sldId id="280" r:id="rId12"/>
    <p:sldId id="261" r:id="rId13"/>
    <p:sldId id="278" r:id="rId14"/>
    <p:sldId id="291" r:id="rId15"/>
    <p:sldId id="293" r:id="rId16"/>
    <p:sldId id="290" r:id="rId17"/>
    <p:sldId id="294" r:id="rId18"/>
    <p:sldId id="263" r:id="rId19"/>
    <p:sldId id="265" r:id="rId20"/>
    <p:sldId id="266" r:id="rId21"/>
    <p:sldId id="264" r:id="rId22"/>
    <p:sldId id="269" r:id="rId23"/>
    <p:sldId id="296" r:id="rId24"/>
    <p:sldId id="298" r:id="rId25"/>
    <p:sldId id="268" r:id="rId26"/>
    <p:sldId id="295" r:id="rId27"/>
    <p:sldId id="271" r:id="rId28"/>
    <p:sldId id="272" r:id="rId29"/>
    <p:sldId id="289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4656"/>
  </p:normalViewPr>
  <p:slideViewPr>
    <p:cSldViewPr snapToGrid="0">
      <p:cViewPr varScale="1">
        <p:scale>
          <a:sx n="96" d="100"/>
          <a:sy n="96" d="100"/>
        </p:scale>
        <p:origin x="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0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4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5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1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67F17A12-AC4D-1545-85FA-7D633243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25" y="1056588"/>
            <a:ext cx="7731550" cy="4662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0B5113-2D58-7A4F-9709-5E370F65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Map of Mesopotamia</a:t>
            </a:r>
          </a:p>
        </p:txBody>
      </p:sp>
    </p:spTree>
    <p:extLst>
      <p:ext uri="{BB962C8B-B14F-4D97-AF65-F5344CB8AC3E}">
        <p14:creationId xmlns:p14="http://schemas.microsoft.com/office/powerpoint/2010/main" val="7760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89F1-76FF-491A-886E-9B4947AC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3722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Diagram of </a:t>
            </a:r>
            <a:r>
              <a:rPr lang="en-US" sz="2000" dirty="0" err="1">
                <a:latin typeface="Times" pitchFamily="2" charset="0"/>
              </a:rPr>
              <a:t>Warka</a:t>
            </a:r>
            <a:r>
              <a:rPr lang="en-US" sz="2000" dirty="0">
                <a:latin typeface="Times" pitchFamily="2" charset="0"/>
              </a:rPr>
              <a:t> Vase</a:t>
            </a:r>
          </a:p>
        </p:txBody>
      </p:sp>
      <p:pic>
        <p:nvPicPr>
          <p:cNvPr id="4" name="Picture 4" title="Diagram of Warka Vase">
            <a:extLst>
              <a:ext uri="{FF2B5EF4-FFF2-40B4-BE49-F238E27FC236}">
                <a16:creationId xmlns:a16="http://schemas.microsoft.com/office/drawing/2014/main" id="{D647F373-84E5-4371-B680-332A0678F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263" y="759822"/>
            <a:ext cx="7809474" cy="57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an next to a stone wall&#10;&#10;Description generated with high confidence">
            <a:extLst>
              <a:ext uri="{FF2B5EF4-FFF2-40B4-BE49-F238E27FC236}">
                <a16:creationId xmlns:a16="http://schemas.microsoft.com/office/drawing/2014/main" id="{A33A0BA2-F22B-4DF8-92B1-0E0A90EAE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544" y="457933"/>
            <a:ext cx="5292911" cy="5660414"/>
          </a:xfrm>
          <a:prstGeom prst="rect">
            <a:avLst/>
          </a:prstGeom>
        </p:spPr>
      </p:pic>
      <p:cxnSp>
        <p:nvCxnSpPr>
          <p:cNvPr id="3" name="Straight Arrow Connector 2" title="Arrow pointing to Inanna">
            <a:extLst>
              <a:ext uri="{FF2B5EF4-FFF2-40B4-BE49-F238E27FC236}">
                <a16:creationId xmlns:a16="http://schemas.microsoft.com/office/drawing/2014/main" id="{9B5605A4-5588-4439-A755-E59AB0C61319}"/>
              </a:ext>
            </a:extLst>
          </p:cNvPr>
          <p:cNvCxnSpPr/>
          <p:nvPr/>
        </p:nvCxnSpPr>
        <p:spPr>
          <a:xfrm flipH="1" flipV="1">
            <a:off x="6722532" y="2961379"/>
            <a:ext cx="3227753" cy="4272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327EC2-AF59-41AA-9C27-260492BB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893" y="3087484"/>
            <a:ext cx="896165" cy="6547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/>
                <a:cs typeface="Calibri Light"/>
              </a:rPr>
              <a:t>Inanna</a:t>
            </a:r>
            <a:endParaRPr lang="en-US" sz="200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2904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48AE-4092-4530-8A82-2CDBC0AB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Detail of Offerings to Inanna, </a:t>
            </a:r>
            <a:r>
              <a:rPr lang="en-US" sz="2000" dirty="0" err="1">
                <a:latin typeface="Times" pitchFamily="2" charset="0"/>
              </a:rPr>
              <a:t>Warka</a:t>
            </a:r>
            <a:r>
              <a:rPr lang="en-US" sz="2000" dirty="0">
                <a:latin typeface="Times" pitchFamily="2" charset="0"/>
              </a:rPr>
              <a:t> Vase</a:t>
            </a:r>
          </a:p>
        </p:txBody>
      </p:sp>
      <p:pic>
        <p:nvPicPr>
          <p:cNvPr id="4" name="Picture 4" descr="A close up of a can&#10;&#10;Description generated with high confidence">
            <a:extLst>
              <a:ext uri="{FF2B5EF4-FFF2-40B4-BE49-F238E27FC236}">
                <a16:creationId xmlns:a16="http://schemas.microsoft.com/office/drawing/2014/main" id="{2B43D5A7-136F-4106-A186-B1A13CDD5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606" y="1027906"/>
            <a:ext cx="5864788" cy="54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door, photo&#10;&#10;Description generated with very high confidence">
            <a:extLst>
              <a:ext uri="{FF2B5EF4-FFF2-40B4-BE49-F238E27FC236}">
                <a16:creationId xmlns:a16="http://schemas.microsoft.com/office/drawing/2014/main" id="{94BFD39B-2025-492B-B3DF-AE1145260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48" y="984935"/>
            <a:ext cx="7735712" cy="4351338"/>
          </a:xfrm>
          <a:prstGeom prst="rect">
            <a:avLst/>
          </a:prstGeom>
        </p:spPr>
      </p:pic>
      <p:cxnSp>
        <p:nvCxnSpPr>
          <p:cNvPr id="6" name="Straight Arrow Connector 5" title="Arrow pointing to bottom register">
            <a:extLst>
              <a:ext uri="{FF2B5EF4-FFF2-40B4-BE49-F238E27FC236}">
                <a16:creationId xmlns:a16="http://schemas.microsoft.com/office/drawing/2014/main" id="{2B214CFD-7EE1-4328-8466-866CF6184651}"/>
              </a:ext>
            </a:extLst>
          </p:cNvPr>
          <p:cNvCxnSpPr/>
          <p:nvPr/>
        </p:nvCxnSpPr>
        <p:spPr>
          <a:xfrm flipH="1">
            <a:off x="7471506" y="3388620"/>
            <a:ext cx="2478779" cy="3347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 title="Arrow pointing to middle register">
            <a:extLst>
              <a:ext uri="{FF2B5EF4-FFF2-40B4-BE49-F238E27FC236}">
                <a16:creationId xmlns:a16="http://schemas.microsoft.com/office/drawing/2014/main" id="{6DB00BE3-6FB1-4C6B-A1F1-FFB03D19203B}"/>
              </a:ext>
            </a:extLst>
          </p:cNvPr>
          <p:cNvCxnSpPr>
            <a:cxnSpLocks/>
          </p:cNvCxnSpPr>
          <p:nvPr/>
        </p:nvCxnSpPr>
        <p:spPr>
          <a:xfrm flipH="1" flipV="1">
            <a:off x="7406379" y="2909277"/>
            <a:ext cx="2563445" cy="498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title="Arrow pointing to top register">
            <a:extLst>
              <a:ext uri="{FF2B5EF4-FFF2-40B4-BE49-F238E27FC236}">
                <a16:creationId xmlns:a16="http://schemas.microsoft.com/office/drawing/2014/main" id="{7986CB9A-06AE-4FA8-902F-FD1BE7277A72}"/>
              </a:ext>
            </a:extLst>
          </p:cNvPr>
          <p:cNvCxnSpPr>
            <a:cxnSpLocks/>
          </p:cNvCxnSpPr>
          <p:nvPr/>
        </p:nvCxnSpPr>
        <p:spPr>
          <a:xfrm flipH="1" flipV="1">
            <a:off x="7308686" y="2114713"/>
            <a:ext cx="2635087" cy="1273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0E3A4F-50B1-4B0F-BD91-3E021E7B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66" y="3146100"/>
            <a:ext cx="1417191" cy="60915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/>
                <a:cs typeface="Calibri Light"/>
              </a:rPr>
              <a:t>Register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68BEC8-624A-4B26-9AAE-0F8A737FCA77}"/>
              </a:ext>
            </a:extLst>
          </p:cNvPr>
          <p:cNvSpPr txBox="1">
            <a:spLocks/>
          </p:cNvSpPr>
          <p:nvPr/>
        </p:nvSpPr>
        <p:spPr>
          <a:xfrm>
            <a:off x="8760392" y="390140"/>
            <a:ext cx="2418864" cy="153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"/>
                <a:cs typeface="Calibri Light"/>
              </a:rPr>
              <a:t>Standard of Ur</a:t>
            </a:r>
          </a:p>
          <a:p>
            <a:r>
              <a:rPr lang="en-US" sz="2000" dirty="0">
                <a:latin typeface="Times"/>
                <a:cs typeface="Calibri Light"/>
              </a:rPr>
              <a:t>c. 2600 BCE</a:t>
            </a:r>
          </a:p>
          <a:p>
            <a:r>
              <a:rPr lang="en-US" sz="2000" dirty="0">
                <a:latin typeface="Times"/>
                <a:cs typeface="Calibri Light"/>
              </a:rPr>
              <a:t>Royal Cemetery, Ur</a:t>
            </a:r>
          </a:p>
          <a:p>
            <a:r>
              <a:rPr lang="en-US" sz="2000" dirty="0">
                <a:latin typeface="Times"/>
                <a:cs typeface="Calibri Light"/>
              </a:rPr>
              <a:t>Limestone</a:t>
            </a:r>
            <a:endParaRPr lang="en-US" sz="2000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0884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door, photo&#10;&#10;Description generated with very high confidence">
            <a:extLst>
              <a:ext uri="{FF2B5EF4-FFF2-40B4-BE49-F238E27FC236}">
                <a16:creationId xmlns:a16="http://schemas.microsoft.com/office/drawing/2014/main" id="{79AE12E9-14EA-5147-A9BF-4E248A486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7" y="1690688"/>
            <a:ext cx="5851879" cy="3290094"/>
          </a:xfrm>
          <a:prstGeom prst="rect">
            <a:avLst/>
          </a:prstGeom>
        </p:spPr>
      </p:pic>
      <p:pic>
        <p:nvPicPr>
          <p:cNvPr id="5" name="Picture 4" descr="A picture containing cup, sitting, table, next&#10;&#10;Description generated with high confidence">
            <a:extLst>
              <a:ext uri="{FF2B5EF4-FFF2-40B4-BE49-F238E27FC236}">
                <a16:creationId xmlns:a16="http://schemas.microsoft.com/office/drawing/2014/main" id="{6175723E-11DC-844D-8D6E-5075A880C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085" y="312737"/>
            <a:ext cx="4218137" cy="6180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EB880-E4ED-1B42-AD90-EE4F4DA1E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697" y="567672"/>
            <a:ext cx="4381291" cy="99218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Standard of Ur and </a:t>
            </a:r>
            <a:r>
              <a:rPr lang="en-US" sz="2000" dirty="0" err="1">
                <a:latin typeface="Times" pitchFamily="2" charset="0"/>
              </a:rPr>
              <a:t>Warka</a:t>
            </a:r>
            <a:r>
              <a:rPr lang="en-US" sz="2000" dirty="0">
                <a:latin typeface="Times" pitchFamily="2" charset="0"/>
              </a:rPr>
              <a:t>  Vase	</a:t>
            </a:r>
          </a:p>
        </p:txBody>
      </p:sp>
    </p:spTree>
    <p:extLst>
      <p:ext uri="{BB962C8B-B14F-4D97-AF65-F5344CB8AC3E}">
        <p14:creationId xmlns:p14="http://schemas.microsoft.com/office/powerpoint/2010/main" val="140659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title="Detail of Figure on Standard of Ur">
            <a:extLst>
              <a:ext uri="{FF2B5EF4-FFF2-40B4-BE49-F238E27FC236}">
                <a16:creationId xmlns:a16="http://schemas.microsoft.com/office/drawing/2014/main" id="{2EEF9A92-BD5E-074E-B882-9340DD7D8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2916492" cy="5796831"/>
          </a:xfrm>
        </p:spPr>
      </p:pic>
      <p:pic>
        <p:nvPicPr>
          <p:cNvPr id="6" name="Picture 4" descr="A picture containing indoor, photo&#10;&#10;Description generated with very high confidence">
            <a:extLst>
              <a:ext uri="{FF2B5EF4-FFF2-40B4-BE49-F238E27FC236}">
                <a16:creationId xmlns:a16="http://schemas.microsoft.com/office/drawing/2014/main" id="{C91EE66D-B0C7-224B-AFCE-8F33DF2736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008" y="1027906"/>
            <a:ext cx="7735712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8DF9F-EC24-9C47-83AA-BA400B2B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851" y="365125"/>
            <a:ext cx="2930026" cy="66278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Standard of Ur</a:t>
            </a:r>
          </a:p>
        </p:txBody>
      </p:sp>
    </p:spTree>
    <p:extLst>
      <p:ext uri="{BB962C8B-B14F-4D97-AF65-F5344CB8AC3E}">
        <p14:creationId xmlns:p14="http://schemas.microsoft.com/office/powerpoint/2010/main" val="316199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title="Standard of Ur Peace Side">
            <a:extLst>
              <a:ext uri="{FF2B5EF4-FFF2-40B4-BE49-F238E27FC236}">
                <a16:creationId xmlns:a16="http://schemas.microsoft.com/office/drawing/2014/main" id="{EC22E323-4C07-AF4E-975D-A4D3C29A0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208" y="3575394"/>
            <a:ext cx="6705600" cy="29337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B878EC-32B3-334A-9A14-AE58117EF87C}"/>
              </a:ext>
            </a:extLst>
          </p:cNvPr>
          <p:cNvSpPr txBox="1"/>
          <p:nvPr/>
        </p:nvSpPr>
        <p:spPr>
          <a:xfrm>
            <a:off x="1278917" y="4842189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pitchFamily="2" charset="0"/>
              </a:rPr>
              <a:t>Peace</a:t>
            </a:r>
          </a:p>
        </p:txBody>
      </p:sp>
      <p:pic>
        <p:nvPicPr>
          <p:cNvPr id="7" name="Picture 6" title="Standard of Ur War Side">
            <a:extLst>
              <a:ext uri="{FF2B5EF4-FFF2-40B4-BE49-F238E27FC236}">
                <a16:creationId xmlns:a16="http://schemas.microsoft.com/office/drawing/2014/main" id="{62CF810C-4258-404F-9EFB-708A12891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208" y="85552"/>
            <a:ext cx="6658258" cy="32102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90B3D-C109-0E42-BD80-5FC8D3CBEB0F}"/>
              </a:ext>
            </a:extLst>
          </p:cNvPr>
          <p:cNvSpPr txBox="1"/>
          <p:nvPr/>
        </p:nvSpPr>
        <p:spPr>
          <a:xfrm>
            <a:off x="1298809" y="1490632"/>
            <a:ext cx="605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pitchFamily="2" charset="0"/>
              </a:rPr>
              <a:t>War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395A6F-DD40-FB4B-B80D-80551DD5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13" y="88043"/>
            <a:ext cx="1783008" cy="11255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Standard of Ur </a:t>
            </a:r>
          </a:p>
        </p:txBody>
      </p:sp>
    </p:spTree>
    <p:extLst>
      <p:ext uri="{BB962C8B-B14F-4D97-AF65-F5344CB8AC3E}">
        <p14:creationId xmlns:p14="http://schemas.microsoft.com/office/powerpoint/2010/main" val="77615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C3E0-CA55-3F4A-9098-5A602388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Detail of Standard of Ur</a:t>
            </a:r>
          </a:p>
        </p:txBody>
      </p:sp>
      <p:pic>
        <p:nvPicPr>
          <p:cNvPr id="5" name="Content Placeholder 4" title="Detail of Standard of Ur">
            <a:extLst>
              <a:ext uri="{FF2B5EF4-FFF2-40B4-BE49-F238E27FC236}">
                <a16:creationId xmlns:a16="http://schemas.microsoft.com/office/drawing/2014/main" id="{B1D0D671-4952-7A40-A746-E536AEA30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15" y="1690688"/>
            <a:ext cx="7328569" cy="4351338"/>
          </a:xfrm>
        </p:spPr>
      </p:pic>
    </p:spTree>
    <p:extLst>
      <p:ext uri="{BB962C8B-B14F-4D97-AF65-F5344CB8AC3E}">
        <p14:creationId xmlns:p14="http://schemas.microsoft.com/office/powerpoint/2010/main" val="96356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D40E-30BC-45FD-AA51-3CB66B89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662" y="539343"/>
            <a:ext cx="3678768" cy="1293813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Times"/>
                <a:cs typeface="Calibri Light"/>
              </a:rPr>
              <a:t>Tell Asmar Hoard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ca. 2900-2550 BCE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 err="1">
                <a:latin typeface="Times"/>
                <a:cs typeface="Calibri Light"/>
              </a:rPr>
              <a:t>Gympsum</a:t>
            </a:r>
            <a:r>
              <a:rPr lang="en-US" sz="2000" dirty="0">
                <a:latin typeface="Times"/>
                <a:cs typeface="Calibri Light"/>
              </a:rPr>
              <a:t>, Limestone, Alabaster</a:t>
            </a:r>
            <a:br>
              <a:rPr lang="en-US" dirty="0"/>
            </a:br>
            <a:r>
              <a:rPr lang="en-US" sz="2000" dirty="0">
                <a:latin typeface="Times"/>
                <a:cs typeface="Calibri Light"/>
              </a:rPr>
              <a:t>8.2-28.3 inches tall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 err="1">
                <a:latin typeface="Times"/>
                <a:cs typeface="Times"/>
              </a:rPr>
              <a:t>Eshnunna</a:t>
            </a:r>
            <a:r>
              <a:rPr lang="en-US" sz="2000" dirty="0">
                <a:latin typeface="Times"/>
                <a:cs typeface="Times"/>
              </a:rPr>
              <a:t> (modern Tell Asmar), Iraq</a:t>
            </a:r>
            <a:endParaRPr lang="en-US" sz="2000" dirty="0">
              <a:latin typeface="Times"/>
              <a:cs typeface="Calibri Light"/>
            </a:endParaRPr>
          </a:p>
        </p:txBody>
      </p:sp>
      <p:pic>
        <p:nvPicPr>
          <p:cNvPr id="4" name="Picture 4" descr="A group of people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7A78ACE9-B233-4127-A9A7-C43694E92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16" y="537247"/>
            <a:ext cx="7617091" cy="57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BBD9-E600-4404-BD28-C4CE4F45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52" y="616136"/>
            <a:ext cx="3518647" cy="128438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Standing Worshipper from Tell </a:t>
            </a:r>
            <a:r>
              <a:rPr lang="en-US" sz="2000" dirty="0" err="1">
                <a:latin typeface="Times" pitchFamily="2" charset="0"/>
              </a:rPr>
              <a:t>Asmar</a:t>
            </a:r>
            <a:endParaRPr lang="en-US" sz="2000" dirty="0">
              <a:latin typeface="Times" pitchFamily="2" charset="0"/>
            </a:endParaRPr>
          </a:p>
        </p:txBody>
      </p:sp>
      <p:pic>
        <p:nvPicPr>
          <p:cNvPr id="4" name="Picture 4" descr="A picture containing building, sitting, table&#10;&#10;Description generated with high confidence">
            <a:extLst>
              <a:ext uri="{FF2B5EF4-FFF2-40B4-BE49-F238E27FC236}">
                <a16:creationId xmlns:a16="http://schemas.microsoft.com/office/drawing/2014/main" id="{68D614CC-2668-4591-9206-F4745974E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218" y="365125"/>
            <a:ext cx="4404342" cy="59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EFC7-9EEF-EF42-B6D7-3E6D55FC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478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Map with Tigris and Euphrates Rivers</a:t>
            </a:r>
          </a:p>
        </p:txBody>
      </p:sp>
      <p:pic>
        <p:nvPicPr>
          <p:cNvPr id="5" name="Content Placeholder 4" title="Map with Tigris and Euphrates Rivers">
            <a:extLst>
              <a:ext uri="{FF2B5EF4-FFF2-40B4-BE49-F238E27FC236}">
                <a16:creationId xmlns:a16="http://schemas.microsoft.com/office/drawing/2014/main" id="{7D62C46F-4431-7049-8884-B39344E33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573" y="526490"/>
            <a:ext cx="5732854" cy="6010250"/>
          </a:xfrm>
        </p:spPr>
      </p:pic>
    </p:spTree>
    <p:extLst>
      <p:ext uri="{BB962C8B-B14F-4D97-AF65-F5344CB8AC3E}">
        <p14:creationId xmlns:p14="http://schemas.microsoft.com/office/powerpoint/2010/main" val="3618029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sitting, indoor&#10;&#10;Description generated with high confidence">
            <a:extLst>
              <a:ext uri="{FF2B5EF4-FFF2-40B4-BE49-F238E27FC236}">
                <a16:creationId xmlns:a16="http://schemas.microsoft.com/office/drawing/2014/main" id="{D0E812C1-E112-4712-8E72-6A48368E2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321" y="488552"/>
            <a:ext cx="3336241" cy="51160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4E416-34F3-4615-8803-DEA50DC11B89}"/>
              </a:ext>
            </a:extLst>
          </p:cNvPr>
          <p:cNvSpPr txBox="1"/>
          <p:nvPr/>
        </p:nvSpPr>
        <p:spPr>
          <a:xfrm>
            <a:off x="6825722" y="5890365"/>
            <a:ext cx="30354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Venus of Willendorf</a:t>
            </a:r>
          </a:p>
        </p:txBody>
      </p:sp>
      <p:pic>
        <p:nvPicPr>
          <p:cNvPr id="4" name="Picture 4" descr="A picture containing indoor, table, wall, object&#10;&#10;Description generated with very high confidence">
            <a:extLst>
              <a:ext uri="{FF2B5EF4-FFF2-40B4-BE49-F238E27FC236}">
                <a16:creationId xmlns:a16="http://schemas.microsoft.com/office/drawing/2014/main" id="{CC3D201A-C8F8-49D2-A5D3-2DB543234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406" y="557073"/>
            <a:ext cx="3570393" cy="5047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9B010-B102-4141-9FEE-136B5D929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627" y="5779638"/>
            <a:ext cx="2937950" cy="51083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Tell </a:t>
            </a:r>
            <a:r>
              <a:rPr lang="en-US" sz="2000" dirty="0" err="1">
                <a:latin typeface="Times" pitchFamily="2" charset="0"/>
              </a:rPr>
              <a:t>Asmar</a:t>
            </a:r>
            <a:r>
              <a:rPr lang="en-US" sz="2000" dirty="0">
                <a:latin typeface="Times" pitchFamily="2" charset="0"/>
              </a:rPr>
              <a:t> Hoard</a:t>
            </a:r>
          </a:p>
        </p:txBody>
      </p:sp>
    </p:spTree>
    <p:extLst>
      <p:ext uri="{BB962C8B-B14F-4D97-AF65-F5344CB8AC3E}">
        <p14:creationId xmlns:p14="http://schemas.microsoft.com/office/powerpoint/2010/main" val="117082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A7460BDA-7DE3-4591-A32F-0F66B61525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201" y="1278160"/>
            <a:ext cx="6561597" cy="5297692"/>
          </a:xfrm>
          <a:prstGeom prst="rect">
            <a:avLst/>
          </a:prstGeom>
        </p:spPr>
      </p:pic>
      <p:sp>
        <p:nvSpPr>
          <p:cNvPr id="7" name="Oval 6" title="Circle identifying Ur">
            <a:extLst>
              <a:ext uri="{FF2B5EF4-FFF2-40B4-BE49-F238E27FC236}">
                <a16:creationId xmlns:a16="http://schemas.microsoft.com/office/drawing/2014/main" id="{1D343A81-0BC9-42F3-9D30-70F276D09962}"/>
              </a:ext>
            </a:extLst>
          </p:cNvPr>
          <p:cNvSpPr/>
          <p:nvPr/>
        </p:nvSpPr>
        <p:spPr>
          <a:xfrm>
            <a:off x="6956612" y="3783106"/>
            <a:ext cx="1182956" cy="653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62D18-0B20-4BEC-B44F-2A3EE81F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Map of </a:t>
            </a:r>
            <a:r>
              <a:rPr lang="en-US" sz="2000" dirty="0" err="1">
                <a:latin typeface="Times" pitchFamily="2" charset="0"/>
              </a:rPr>
              <a:t>Sumeria</a:t>
            </a:r>
            <a:endParaRPr lang="en-US" sz="20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89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A42C-3E6B-4E05-986B-898070D5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64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Ziggurat of Ur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21st Century BCE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Mudbrick, faced with Bitumen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210 x 148 x 98 feet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Ur, Iraq</a:t>
            </a:r>
          </a:p>
        </p:txBody>
      </p:sp>
      <p:pic>
        <p:nvPicPr>
          <p:cNvPr id="4" name="Picture 4" descr="A large brick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AB827FEC-4429-4E05-90B4-EB8575AB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56" y="375708"/>
            <a:ext cx="99757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3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D03F-FCED-0041-A705-DBB0CC50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464" y="167903"/>
            <a:ext cx="3411071" cy="567204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Ziggurat of Ur</a:t>
            </a:r>
          </a:p>
        </p:txBody>
      </p:sp>
      <p:pic>
        <p:nvPicPr>
          <p:cNvPr id="4" name="Picture 4" descr="A large brick building with a mountain in the background&#10;&#10;Description generated with high confidence">
            <a:extLst>
              <a:ext uri="{FF2B5EF4-FFF2-40B4-BE49-F238E27FC236}">
                <a16:creationId xmlns:a16="http://schemas.microsoft.com/office/drawing/2014/main" id="{60A2BD80-68F6-DC4B-97A3-87E737E6E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703" y="1005122"/>
            <a:ext cx="6596592" cy="49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 drawing of a building&#10;&#10;Description generated with high confidence">
            <a:extLst>
              <a:ext uri="{FF2B5EF4-FFF2-40B4-BE49-F238E27FC236}">
                <a16:creationId xmlns:a16="http://schemas.microsoft.com/office/drawing/2014/main" id="{F5D2AFF8-ABD4-894A-BC24-0BBEC19B49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442" y="896472"/>
            <a:ext cx="9527116" cy="5369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5D473-5D47-3640-B8C1-E4850FE3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346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Diagram of Ziggurat of Ur</a:t>
            </a:r>
          </a:p>
        </p:txBody>
      </p:sp>
    </p:spTree>
    <p:extLst>
      <p:ext uri="{BB962C8B-B14F-4D97-AF65-F5344CB8AC3E}">
        <p14:creationId xmlns:p14="http://schemas.microsoft.com/office/powerpoint/2010/main" val="3349170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3030F95A-8B51-4658-9A59-B23A1CBFC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475" y="722500"/>
            <a:ext cx="7726175" cy="57254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514DA45-679A-B74E-9FE5-FEA140DB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3" y="0"/>
            <a:ext cx="10515600" cy="7225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Ziggurat of Ur, before Restoration</a:t>
            </a:r>
          </a:p>
        </p:txBody>
      </p:sp>
    </p:spTree>
    <p:extLst>
      <p:ext uri="{BB962C8B-B14F-4D97-AF65-F5344CB8AC3E}">
        <p14:creationId xmlns:p14="http://schemas.microsoft.com/office/powerpoint/2010/main" val="3946505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515F-9C1D-CC40-A4F9-91D3F1E0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817" y="0"/>
            <a:ext cx="3590365" cy="76442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Map of Babylonia</a:t>
            </a:r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90C35BCF-270F-FC4A-9307-867E3041C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105" y="626706"/>
            <a:ext cx="7001788" cy="609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14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F0B1-6C34-43A5-A438-FCF3CD75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117" y="4979458"/>
            <a:ext cx="5636684" cy="1484313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Times"/>
                <a:cs typeface="Times"/>
              </a:rPr>
              <a:t>Law Code Stele of Hammurabi</a:t>
            </a:r>
            <a:br>
              <a:rPr lang="en-US" sz="2000" i="1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1792-1750 BCE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Babylonian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Basalt (stone)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7.4 feet tall</a:t>
            </a:r>
          </a:p>
        </p:txBody>
      </p:sp>
      <p:pic>
        <p:nvPicPr>
          <p:cNvPr id="4" name="Picture 4" descr="A stone building&#10;&#10;Description generated with high confidence">
            <a:extLst>
              <a:ext uri="{FF2B5EF4-FFF2-40B4-BE49-F238E27FC236}">
                <a16:creationId xmlns:a16="http://schemas.microsoft.com/office/drawing/2014/main" id="{840B7711-0890-44F3-AC65-B26C9A786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95" y="291042"/>
            <a:ext cx="3348793" cy="61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51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 old stone building&#10;&#10;Description generated with very high confidence">
            <a:extLst>
              <a:ext uri="{FF2B5EF4-FFF2-40B4-BE49-F238E27FC236}">
                <a16:creationId xmlns:a16="http://schemas.microsoft.com/office/drawing/2014/main" id="{8782EB5C-DE3E-4DA2-958C-02B83C502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94" y="365125"/>
            <a:ext cx="6107135" cy="5960004"/>
          </a:xfrm>
          <a:prstGeom prst="rect">
            <a:avLst/>
          </a:prstGeom>
        </p:spPr>
      </p:pic>
      <p:pic>
        <p:nvPicPr>
          <p:cNvPr id="5" name="Picture 6" descr="A picture containing sitting, indoor&#10;&#10;Description generated with high confidence">
            <a:extLst>
              <a:ext uri="{FF2B5EF4-FFF2-40B4-BE49-F238E27FC236}">
                <a16:creationId xmlns:a16="http://schemas.microsoft.com/office/drawing/2014/main" id="{4C101C91-F18F-D840-AFED-0EC97F8E6E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302" y="1027906"/>
            <a:ext cx="3336241" cy="5116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6C85AD-B295-471C-82F9-FA6A5B73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335" y="185831"/>
            <a:ext cx="4146176" cy="84207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Law code Stele of Hammurabi and Venus of Willendorf</a:t>
            </a:r>
          </a:p>
        </p:txBody>
      </p:sp>
    </p:spTree>
    <p:extLst>
      <p:ext uri="{BB962C8B-B14F-4D97-AF65-F5344CB8AC3E}">
        <p14:creationId xmlns:p14="http://schemas.microsoft.com/office/powerpoint/2010/main" val="2114753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 old stone building&#10;&#10;Description generated with very high confidence">
            <a:extLst>
              <a:ext uri="{FF2B5EF4-FFF2-40B4-BE49-F238E27FC236}">
                <a16:creationId xmlns:a16="http://schemas.microsoft.com/office/drawing/2014/main" id="{3FB65077-5346-474D-A71D-AB17A7017B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5" y="365125"/>
            <a:ext cx="6107135" cy="5960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2F90F3-833C-6945-9133-42AF6DD7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376" y="365125"/>
            <a:ext cx="4845424" cy="92579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Law code Stele of Hammurabi</a:t>
            </a:r>
          </a:p>
        </p:txBody>
      </p:sp>
    </p:spTree>
    <p:extLst>
      <p:ext uri="{BB962C8B-B14F-4D97-AF65-F5344CB8AC3E}">
        <p14:creationId xmlns:p14="http://schemas.microsoft.com/office/powerpoint/2010/main" val="103468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5FB9114-753E-48C8-B924-6C85BF1F9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57" y="527315"/>
            <a:ext cx="4787948" cy="5871950"/>
          </a:xfrm>
          <a:prstGeom prst="rect">
            <a:avLst/>
          </a:prstGeom>
        </p:spPr>
      </p:pic>
      <p:sp>
        <p:nvSpPr>
          <p:cNvPr id="8" name="Oval 7" title="Cirle identifying Babylon">
            <a:extLst>
              <a:ext uri="{FF2B5EF4-FFF2-40B4-BE49-F238E27FC236}">
                <a16:creationId xmlns:a16="http://schemas.microsoft.com/office/drawing/2014/main" id="{ECFE7B36-F47C-47E1-9249-133A891D5C2F}"/>
              </a:ext>
            </a:extLst>
          </p:cNvPr>
          <p:cNvSpPr/>
          <p:nvPr/>
        </p:nvSpPr>
        <p:spPr>
          <a:xfrm>
            <a:off x="5267882" y="2529525"/>
            <a:ext cx="1431822" cy="51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title="Circle  identifying Nineveh">
            <a:extLst>
              <a:ext uri="{FF2B5EF4-FFF2-40B4-BE49-F238E27FC236}">
                <a16:creationId xmlns:a16="http://schemas.microsoft.com/office/drawing/2014/main" id="{03C12D27-7D6A-473F-AB7A-0616BF81C2B8}"/>
              </a:ext>
            </a:extLst>
          </p:cNvPr>
          <p:cNvSpPr/>
          <p:nvPr/>
        </p:nvSpPr>
        <p:spPr>
          <a:xfrm>
            <a:off x="5793144" y="1604768"/>
            <a:ext cx="1165492" cy="51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B7566-2498-4722-AF82-326F9F4F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31" y="-82886"/>
            <a:ext cx="10515600" cy="824936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Map of the Ancient Near East</a:t>
            </a:r>
          </a:p>
        </p:txBody>
      </p:sp>
    </p:spTree>
    <p:extLst>
      <p:ext uri="{BB962C8B-B14F-4D97-AF65-F5344CB8AC3E}">
        <p14:creationId xmlns:p14="http://schemas.microsoft.com/office/powerpoint/2010/main" val="852247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 old stone building&#10;&#10;Description generated with very high confidence">
            <a:extLst>
              <a:ext uri="{FF2B5EF4-FFF2-40B4-BE49-F238E27FC236}">
                <a16:creationId xmlns:a16="http://schemas.microsoft.com/office/drawing/2014/main" id="{8782EB5C-DE3E-4DA2-958C-02B83C502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433" y="333375"/>
            <a:ext cx="6107135" cy="5960004"/>
          </a:xfrm>
          <a:prstGeom prst="rect">
            <a:avLst/>
          </a:prstGeom>
        </p:spPr>
      </p:pic>
      <p:sp>
        <p:nvSpPr>
          <p:cNvPr id="9" name="Oval 8" title="Circle identifying lawcode">
            <a:extLst>
              <a:ext uri="{FF2B5EF4-FFF2-40B4-BE49-F238E27FC236}">
                <a16:creationId xmlns:a16="http://schemas.microsoft.com/office/drawing/2014/main" id="{A0FBCBC2-4586-4827-A3C5-DFBC8AFB2254}"/>
              </a:ext>
            </a:extLst>
          </p:cNvPr>
          <p:cNvSpPr/>
          <p:nvPr/>
        </p:nvSpPr>
        <p:spPr>
          <a:xfrm>
            <a:off x="5390091" y="2278592"/>
            <a:ext cx="973666" cy="1460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 title="Circle identifying law code">
            <a:extLst>
              <a:ext uri="{FF2B5EF4-FFF2-40B4-BE49-F238E27FC236}">
                <a16:creationId xmlns:a16="http://schemas.microsoft.com/office/drawing/2014/main" id="{7BA29A2C-642C-41A4-A5A2-88184A549F51}"/>
              </a:ext>
            </a:extLst>
          </p:cNvPr>
          <p:cNvCxnSpPr>
            <a:cxnSpLocks/>
          </p:cNvCxnSpPr>
          <p:nvPr/>
        </p:nvCxnSpPr>
        <p:spPr>
          <a:xfrm flipH="1">
            <a:off x="6325660" y="1188508"/>
            <a:ext cx="2832099" cy="13483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16C85AD-B295-471C-82F9-FA6A5B73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283" y="851958"/>
            <a:ext cx="704850" cy="563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/>
                <a:cs typeface="Calibri Light"/>
              </a:rPr>
              <a:t>laws</a:t>
            </a:r>
            <a:endParaRPr lang="en-US" sz="2000">
              <a:latin typeface="Times"/>
              <a:cs typeface="Times"/>
            </a:endParaRPr>
          </a:p>
        </p:txBody>
      </p:sp>
      <p:cxnSp>
        <p:nvCxnSpPr>
          <p:cNvPr id="7" name="Straight Arrow Connector 6" title="Arrow pointing to Shamash">
            <a:extLst>
              <a:ext uri="{FF2B5EF4-FFF2-40B4-BE49-F238E27FC236}">
                <a16:creationId xmlns:a16="http://schemas.microsoft.com/office/drawing/2014/main" id="{E8C6EFB9-1794-472E-8377-327C9938F6FF}"/>
              </a:ext>
            </a:extLst>
          </p:cNvPr>
          <p:cNvCxnSpPr>
            <a:cxnSpLocks/>
          </p:cNvCxnSpPr>
          <p:nvPr/>
        </p:nvCxnSpPr>
        <p:spPr>
          <a:xfrm flipH="1" flipV="1">
            <a:off x="7733241" y="3637490"/>
            <a:ext cx="1773766" cy="5990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39106F2-3B9D-414E-893B-1998462BE9F6}"/>
              </a:ext>
            </a:extLst>
          </p:cNvPr>
          <p:cNvSpPr txBox="1">
            <a:spLocks/>
          </p:cNvSpPr>
          <p:nvPr/>
        </p:nvSpPr>
        <p:spPr>
          <a:xfrm>
            <a:off x="9658350" y="3999441"/>
            <a:ext cx="1297516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"/>
                <a:cs typeface="Calibri Light"/>
              </a:rPr>
              <a:t>Shamash</a:t>
            </a:r>
            <a:endParaRPr lang="en-US" sz="2000" dirty="0">
              <a:latin typeface="Times"/>
              <a:cs typeface="Times"/>
            </a:endParaRPr>
          </a:p>
        </p:txBody>
      </p:sp>
      <p:cxnSp>
        <p:nvCxnSpPr>
          <p:cNvPr id="5" name="Straight Arrow Connector 4" title="Arrow pointing to Hammurabi">
            <a:extLst>
              <a:ext uri="{FF2B5EF4-FFF2-40B4-BE49-F238E27FC236}">
                <a16:creationId xmlns:a16="http://schemas.microsoft.com/office/drawing/2014/main" id="{39BDA268-B640-40A3-A439-BD03A550966B}"/>
              </a:ext>
            </a:extLst>
          </p:cNvPr>
          <p:cNvCxnSpPr/>
          <p:nvPr/>
        </p:nvCxnSpPr>
        <p:spPr>
          <a:xfrm flipV="1">
            <a:off x="2744259" y="3171825"/>
            <a:ext cx="1559983" cy="715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78B4B93-6228-40C1-9083-A4922F3968C5}"/>
              </a:ext>
            </a:extLst>
          </p:cNvPr>
          <p:cNvSpPr txBox="1">
            <a:spLocks/>
          </p:cNvSpPr>
          <p:nvPr/>
        </p:nvSpPr>
        <p:spPr>
          <a:xfrm>
            <a:off x="1297517" y="3777190"/>
            <a:ext cx="1509182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"/>
                <a:cs typeface="Calibri Light"/>
              </a:rPr>
              <a:t>Hammurabi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2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D41895DE-1C72-4260-9C23-8E035B540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74" y="547431"/>
            <a:ext cx="6561597" cy="5297692"/>
          </a:xfrm>
          <a:prstGeom prst="rect">
            <a:avLst/>
          </a:prstGeom>
        </p:spPr>
      </p:pic>
      <p:sp>
        <p:nvSpPr>
          <p:cNvPr id="6" name="Oval 5" title="Circle identifying Uruk">
            <a:extLst>
              <a:ext uri="{FF2B5EF4-FFF2-40B4-BE49-F238E27FC236}">
                <a16:creationId xmlns:a16="http://schemas.microsoft.com/office/drawing/2014/main" id="{2EA5C84C-4909-4946-AF51-8CD712D1F61D}"/>
              </a:ext>
            </a:extLst>
          </p:cNvPr>
          <p:cNvSpPr/>
          <p:nvPr/>
        </p:nvSpPr>
        <p:spPr>
          <a:xfrm>
            <a:off x="6333202" y="3617040"/>
            <a:ext cx="1431822" cy="51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0E176-2A63-4FB6-8EC5-0A6505A4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305" y="547431"/>
            <a:ext cx="1797424" cy="74649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Ur</a:t>
            </a:r>
          </a:p>
        </p:txBody>
      </p:sp>
    </p:spTree>
    <p:extLst>
      <p:ext uri="{BB962C8B-B14F-4D97-AF65-F5344CB8AC3E}">
        <p14:creationId xmlns:p14="http://schemas.microsoft.com/office/powerpoint/2010/main" val="16934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7AC4-74AD-4FD9-BD0D-CC9559A0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520" y="477257"/>
            <a:ext cx="3640667" cy="1629368"/>
          </a:xfrm>
        </p:spPr>
        <p:txBody>
          <a:bodyPr>
            <a:normAutofit fontScale="90000"/>
          </a:bodyPr>
          <a:lstStyle/>
          <a:p>
            <a:r>
              <a:rPr lang="en-US" sz="2000" i="1" dirty="0" err="1">
                <a:latin typeface="Times"/>
                <a:cs typeface="Times"/>
              </a:rPr>
              <a:t>Warka</a:t>
            </a:r>
            <a:r>
              <a:rPr lang="en-US" sz="2000" i="1" dirty="0">
                <a:latin typeface="Times"/>
                <a:cs typeface="Times"/>
              </a:rPr>
              <a:t> Vase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c. 3200-3000 BCE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Calibri Light"/>
              </a:rPr>
              <a:t>Alabaster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3 feet ½ inches tall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 err="1">
                <a:latin typeface="Times"/>
                <a:cs typeface="Times"/>
              </a:rPr>
              <a:t>Uruk</a:t>
            </a:r>
            <a:r>
              <a:rPr lang="en-US" sz="2000" dirty="0">
                <a:latin typeface="Times"/>
                <a:cs typeface="Times"/>
              </a:rPr>
              <a:t>, Sumer (Modern Iraq)</a:t>
            </a:r>
            <a:br>
              <a:rPr lang="en-US" sz="2000" dirty="0">
                <a:latin typeface="Times"/>
                <a:cs typeface="Calibri Light"/>
              </a:rPr>
            </a:br>
            <a:endParaRPr lang="en-US" sz="2000" dirty="0">
              <a:latin typeface="Times"/>
              <a:cs typeface="Calibri Light"/>
            </a:endParaRPr>
          </a:p>
        </p:txBody>
      </p:sp>
      <p:pic>
        <p:nvPicPr>
          <p:cNvPr id="4" name="Picture 4" descr="A picture containing cup, sitting, table, next&#10;&#10;Description generated with high confidence">
            <a:extLst>
              <a:ext uri="{FF2B5EF4-FFF2-40B4-BE49-F238E27FC236}">
                <a16:creationId xmlns:a16="http://schemas.microsoft.com/office/drawing/2014/main" id="{6C71139C-8989-485A-BEC5-0A0497028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85" y="171912"/>
            <a:ext cx="4218137" cy="61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9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079E-2FE1-CB4F-8092-798D2E74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752" y="511789"/>
            <a:ext cx="2765612" cy="130231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" pitchFamily="2" charset="0"/>
              </a:rPr>
              <a:t>Warka</a:t>
            </a:r>
            <a:r>
              <a:rPr lang="en-US" sz="2000" dirty="0">
                <a:latin typeface="Times" pitchFamily="2" charset="0"/>
              </a:rPr>
              <a:t> Vase</a:t>
            </a:r>
          </a:p>
        </p:txBody>
      </p:sp>
      <p:pic>
        <p:nvPicPr>
          <p:cNvPr id="5" name="Content Placeholder 4" title="Warka Vase and Looting">
            <a:extLst>
              <a:ext uri="{FF2B5EF4-FFF2-40B4-BE49-F238E27FC236}">
                <a16:creationId xmlns:a16="http://schemas.microsoft.com/office/drawing/2014/main" id="{F50CA09D-A158-194D-9B83-5EACEA1DD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248" y="511789"/>
            <a:ext cx="5937504" cy="5834422"/>
          </a:xfrm>
        </p:spPr>
      </p:pic>
    </p:spTree>
    <p:extLst>
      <p:ext uri="{BB962C8B-B14F-4D97-AF65-F5344CB8AC3E}">
        <p14:creationId xmlns:p14="http://schemas.microsoft.com/office/powerpoint/2010/main" val="311198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7C2E-54FC-4507-B94F-42AA2B2D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>
                <a:latin typeface="Times" pitchFamily="2" charset="0"/>
              </a:rPr>
              <a:t>Warka</a:t>
            </a:r>
            <a:r>
              <a:rPr lang="en-US" sz="2000" dirty="0">
                <a:latin typeface="Times" pitchFamily="2" charset="0"/>
              </a:rPr>
              <a:t> Vase  </a:t>
            </a:r>
          </a:p>
        </p:txBody>
      </p:sp>
      <p:pic>
        <p:nvPicPr>
          <p:cNvPr id="4" name="Picture 4" descr="A picture containing cup, bottle, white, indoor&#10;&#10;Description generated with high confidence">
            <a:extLst>
              <a:ext uri="{FF2B5EF4-FFF2-40B4-BE49-F238E27FC236}">
                <a16:creationId xmlns:a16="http://schemas.microsoft.com/office/drawing/2014/main" id="{A1B7C5E5-BD46-45C0-BB16-CC5C1D8C4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788" y="1027906"/>
            <a:ext cx="6766423" cy="5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AD56-03E2-5647-8F37-00222960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499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Detail of </a:t>
            </a:r>
            <a:r>
              <a:rPr lang="en-US" sz="2000" dirty="0" err="1">
                <a:latin typeface="Times" pitchFamily="2" charset="0"/>
              </a:rPr>
              <a:t>Warka</a:t>
            </a:r>
            <a:r>
              <a:rPr lang="en-US" sz="2000" dirty="0">
                <a:latin typeface="Times" pitchFamily="2" charset="0"/>
              </a:rPr>
              <a:t> Vase</a:t>
            </a:r>
          </a:p>
        </p:txBody>
      </p:sp>
      <p:pic>
        <p:nvPicPr>
          <p:cNvPr id="5" name="Content Placeholder 4" title="Detail of Warka Vase">
            <a:extLst>
              <a:ext uri="{FF2B5EF4-FFF2-40B4-BE49-F238E27FC236}">
                <a16:creationId xmlns:a16="http://schemas.microsoft.com/office/drawing/2014/main" id="{D86F359B-F3BC-484A-AB52-56BC5E695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350" y="1111624"/>
            <a:ext cx="9159300" cy="5160169"/>
          </a:xfrm>
        </p:spPr>
      </p:pic>
    </p:spTree>
    <p:extLst>
      <p:ext uri="{BB962C8B-B14F-4D97-AF65-F5344CB8AC3E}">
        <p14:creationId xmlns:p14="http://schemas.microsoft.com/office/powerpoint/2010/main" val="134469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7EC2-AF59-41AA-9C27-260492BB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5882"/>
            <a:ext cx="10515600" cy="78235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 pitchFamily="2" charset="0"/>
              </a:rPr>
              <a:t>Detail of Inanna, </a:t>
            </a:r>
            <a:r>
              <a:rPr lang="en-US" sz="2000" dirty="0" err="1">
                <a:latin typeface="Times" pitchFamily="2" charset="0"/>
              </a:rPr>
              <a:t>Warka</a:t>
            </a:r>
            <a:r>
              <a:rPr lang="en-US" sz="2000" dirty="0">
                <a:latin typeface="Times" pitchFamily="2" charset="0"/>
              </a:rPr>
              <a:t> Vase</a:t>
            </a:r>
          </a:p>
        </p:txBody>
      </p:sp>
      <p:pic>
        <p:nvPicPr>
          <p:cNvPr id="4" name="Picture 4" descr="A can next to a stone wall&#10;&#10;Description generated with high confidence">
            <a:extLst>
              <a:ext uri="{FF2B5EF4-FFF2-40B4-BE49-F238E27FC236}">
                <a16:creationId xmlns:a16="http://schemas.microsoft.com/office/drawing/2014/main" id="{A33A0BA2-F22B-4DF8-92B1-0E0A90EAE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544" y="888239"/>
            <a:ext cx="5292911" cy="56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217</Words>
  <Application>Microsoft Macintosh PowerPoint</Application>
  <PresentationFormat>Widescreen</PresentationFormat>
  <Paragraphs>39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</vt:lpstr>
      <vt:lpstr>Office Theme</vt:lpstr>
      <vt:lpstr>Map of Mesopotamia</vt:lpstr>
      <vt:lpstr>Map with Tigris and Euphrates Rivers</vt:lpstr>
      <vt:lpstr>Map of the Ancient Near East</vt:lpstr>
      <vt:lpstr>Ur</vt:lpstr>
      <vt:lpstr>Warka Vase c. 3200-3000 BCE Alabaster 3 feet ½ inches tall Uruk, Sumer (Modern Iraq) </vt:lpstr>
      <vt:lpstr>Warka Vase</vt:lpstr>
      <vt:lpstr>Warka Vase  </vt:lpstr>
      <vt:lpstr>Detail of Warka Vase</vt:lpstr>
      <vt:lpstr>Detail of Inanna, Warka Vase</vt:lpstr>
      <vt:lpstr>Diagram of Warka Vase</vt:lpstr>
      <vt:lpstr>Inanna</vt:lpstr>
      <vt:lpstr>Detail of Offerings to Inanna, Warka Vase</vt:lpstr>
      <vt:lpstr>Register</vt:lpstr>
      <vt:lpstr>Standard of Ur and Warka  Vase </vt:lpstr>
      <vt:lpstr>Standard of Ur</vt:lpstr>
      <vt:lpstr>Standard of Ur </vt:lpstr>
      <vt:lpstr>Detail of Standard of Ur</vt:lpstr>
      <vt:lpstr>Tell Asmar Hoard ca. 2900-2550 BCE Gympsum, Limestone, Alabaster 8.2-28.3 inches tall Eshnunna (modern Tell Asmar), Iraq</vt:lpstr>
      <vt:lpstr>Standing Worshipper from Tell Asmar</vt:lpstr>
      <vt:lpstr>Tell Asmar Hoard</vt:lpstr>
      <vt:lpstr>Map of Sumeria</vt:lpstr>
      <vt:lpstr>Ziggurat of Ur 21st Century BCE Mudbrick, faced with Bitumen 210 x 148 x 98 feet Ur, Iraq</vt:lpstr>
      <vt:lpstr>Ziggurat of Ur</vt:lpstr>
      <vt:lpstr>Diagram of Ziggurat of Ur</vt:lpstr>
      <vt:lpstr>Ziggurat of Ur, before Restoration</vt:lpstr>
      <vt:lpstr>Map of Babylonia</vt:lpstr>
      <vt:lpstr>Law Code Stele of Hammurabi 1792-1750 BCE Babylonian Basalt (stone) 7.4 feet tall</vt:lpstr>
      <vt:lpstr>Law code Stele of Hammurabi and Venus of Willendorf</vt:lpstr>
      <vt:lpstr>Law code Stele of Hammurabi</vt:lpstr>
      <vt:lpstr>laws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Office</cp:lastModifiedBy>
  <cp:revision>608</cp:revision>
  <dcterms:created xsi:type="dcterms:W3CDTF">2013-07-15T20:26:40Z</dcterms:created>
  <dcterms:modified xsi:type="dcterms:W3CDTF">2020-01-29T17:54:33Z</dcterms:modified>
</cp:coreProperties>
</file>