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62" r:id="rId3"/>
    <p:sldId id="256" r:id="rId4"/>
    <p:sldId id="264"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p:restoredTop sz="94646"/>
  </p:normalViewPr>
  <p:slideViewPr>
    <p:cSldViewPr snapToGrid="0" snapToObjects="1">
      <p:cViewPr varScale="1">
        <p:scale>
          <a:sx n="81" d="100"/>
          <a:sy n="81" d="100"/>
        </p:scale>
        <p:origin x="216"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877309-C9FF-6549-A3B6-A622D589687C}"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244352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77309-C9FF-6549-A3B6-A622D589687C}"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374481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77309-C9FF-6549-A3B6-A622D589687C}"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324599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877309-C9FF-6549-A3B6-A622D589687C}"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197714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877309-C9FF-6549-A3B6-A622D589687C}"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366436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877309-C9FF-6549-A3B6-A622D589687C}"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146155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877309-C9FF-6549-A3B6-A622D589687C}" type="datetimeFigureOut">
              <a:rPr lang="en-US" smtClean="0"/>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390673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877309-C9FF-6549-A3B6-A622D589687C}"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232138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77309-C9FF-6549-A3B6-A622D589687C}" type="datetimeFigureOut">
              <a:rPr lang="en-US" smtClean="0"/>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349054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877309-C9FF-6549-A3B6-A622D589687C}"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424337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877309-C9FF-6549-A3B6-A622D589687C}"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3BB0-ABBB-7F4C-907E-CABFF335FBD8}" type="slidenum">
              <a:rPr lang="en-US" smtClean="0"/>
              <a:t>‹#›</a:t>
            </a:fld>
            <a:endParaRPr lang="en-US"/>
          </a:p>
        </p:txBody>
      </p:sp>
    </p:spTree>
    <p:extLst>
      <p:ext uri="{BB962C8B-B14F-4D97-AF65-F5344CB8AC3E}">
        <p14:creationId xmlns:p14="http://schemas.microsoft.com/office/powerpoint/2010/main" val="401804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77309-C9FF-6549-A3B6-A622D589687C}" type="datetimeFigureOut">
              <a:rPr lang="en-US" smtClean="0"/>
              <a:t>3/24/20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C3BB0-ABBB-7F4C-907E-CABFF335FBD8}" type="slidenum">
              <a:rPr lang="en-US" smtClean="0"/>
              <a:t>‹#›</a:t>
            </a:fld>
            <a:endParaRPr lang="en-US"/>
          </a:p>
        </p:txBody>
      </p:sp>
    </p:spTree>
    <p:extLst>
      <p:ext uri="{BB962C8B-B14F-4D97-AF65-F5344CB8AC3E}">
        <p14:creationId xmlns:p14="http://schemas.microsoft.com/office/powerpoint/2010/main" val="23296547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5751-4618-AE44-A26F-15D8F10D89EF}"/>
              </a:ext>
            </a:extLst>
          </p:cNvPr>
          <p:cNvSpPr>
            <a:spLocks noGrp="1"/>
          </p:cNvSpPr>
          <p:nvPr>
            <p:ph type="title"/>
          </p:nvPr>
        </p:nvSpPr>
        <p:spPr>
          <a:xfrm>
            <a:off x="838200" y="0"/>
            <a:ext cx="10515600" cy="1325563"/>
          </a:xfrm>
        </p:spPr>
        <p:txBody>
          <a:bodyPr/>
          <a:lstStyle/>
          <a:p>
            <a:pPr algn="ctr"/>
            <a:r>
              <a:rPr lang="en-US" dirty="0">
                <a:latin typeface="Times" pitchFamily="2" charset="0"/>
              </a:rPr>
              <a:t>General Instructions</a:t>
            </a:r>
          </a:p>
        </p:txBody>
      </p:sp>
      <p:sp>
        <p:nvSpPr>
          <p:cNvPr id="3" name="Content Placeholder 2">
            <a:extLst>
              <a:ext uri="{FF2B5EF4-FFF2-40B4-BE49-F238E27FC236}">
                <a16:creationId xmlns:a16="http://schemas.microsoft.com/office/drawing/2014/main" id="{54907A65-287B-CB45-8748-212A2C913C0A}"/>
              </a:ext>
            </a:extLst>
          </p:cNvPr>
          <p:cNvSpPr>
            <a:spLocks noGrp="1"/>
          </p:cNvSpPr>
          <p:nvPr>
            <p:ph idx="1"/>
          </p:nvPr>
        </p:nvSpPr>
        <p:spPr>
          <a:xfrm>
            <a:off x="838200" y="1112931"/>
            <a:ext cx="10515600" cy="4351338"/>
          </a:xfrm>
        </p:spPr>
        <p:txBody>
          <a:bodyPr/>
          <a:lstStyle/>
          <a:p>
            <a:r>
              <a:rPr lang="en-US" dirty="0">
                <a:latin typeface="Times" pitchFamily="2" charset="0"/>
              </a:rPr>
              <a:t>Complete the 2 comparisons and 1 long essay and email to me by 3/26/20 at 9:30 AM.</a:t>
            </a:r>
          </a:p>
          <a:p>
            <a:r>
              <a:rPr lang="en-US" dirty="0">
                <a:latin typeface="Times" pitchFamily="2" charset="0"/>
              </a:rPr>
              <a:t>You may use class notes and readings. Please do not consult with anyone about the exam or google answers.</a:t>
            </a:r>
          </a:p>
          <a:p>
            <a:r>
              <a:rPr lang="en-US" dirty="0">
                <a:latin typeface="Times" pitchFamily="2" charset="0"/>
              </a:rPr>
              <a:t>Please complete the exam in one sitting and limit your time to 1 hour 45 minutes.</a:t>
            </a:r>
          </a:p>
        </p:txBody>
      </p:sp>
    </p:spTree>
    <p:extLst>
      <p:ext uri="{BB962C8B-B14F-4D97-AF65-F5344CB8AC3E}">
        <p14:creationId xmlns:p14="http://schemas.microsoft.com/office/powerpoint/2010/main" val="35313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F18BFD-4389-4349-8632-351D238CF9B3}"/>
              </a:ext>
            </a:extLst>
          </p:cNvPr>
          <p:cNvSpPr txBox="1"/>
          <p:nvPr/>
        </p:nvSpPr>
        <p:spPr>
          <a:xfrm>
            <a:off x="5178569" y="208563"/>
            <a:ext cx="1994457" cy="477054"/>
          </a:xfrm>
          <a:prstGeom prst="rect">
            <a:avLst/>
          </a:prstGeom>
          <a:noFill/>
        </p:spPr>
        <p:txBody>
          <a:bodyPr wrap="none" rtlCol="0">
            <a:spAutoFit/>
          </a:bodyPr>
          <a:lstStyle/>
          <a:p>
            <a:r>
              <a:rPr lang="en-US" sz="2500" dirty="0">
                <a:latin typeface="Times" pitchFamily="2" charset="0"/>
              </a:rPr>
              <a:t>Comparison 1</a:t>
            </a:r>
          </a:p>
        </p:txBody>
      </p:sp>
      <p:sp>
        <p:nvSpPr>
          <p:cNvPr id="9" name="TextBox 8">
            <a:extLst>
              <a:ext uri="{FF2B5EF4-FFF2-40B4-BE49-F238E27FC236}">
                <a16:creationId xmlns:a16="http://schemas.microsoft.com/office/drawing/2014/main" id="{472F90E4-227F-FE48-B3EC-67E756CA5ED1}"/>
              </a:ext>
            </a:extLst>
          </p:cNvPr>
          <p:cNvSpPr txBox="1"/>
          <p:nvPr/>
        </p:nvSpPr>
        <p:spPr>
          <a:xfrm>
            <a:off x="2442651" y="737310"/>
            <a:ext cx="2107756" cy="1015663"/>
          </a:xfrm>
          <a:prstGeom prst="rect">
            <a:avLst/>
          </a:prstGeom>
          <a:noFill/>
        </p:spPr>
        <p:txBody>
          <a:bodyPr wrap="none" rtlCol="0">
            <a:spAutoFit/>
          </a:bodyPr>
          <a:lstStyle/>
          <a:p>
            <a:pPr algn="ctr"/>
            <a:r>
              <a:rPr lang="en-US" sz="2000" dirty="0">
                <a:latin typeface="Times" pitchFamily="2" charset="0"/>
              </a:rPr>
              <a:t>Stonehenge</a:t>
            </a:r>
          </a:p>
          <a:p>
            <a:pPr algn="ctr"/>
            <a:r>
              <a:rPr lang="en-US" sz="2000" dirty="0">
                <a:latin typeface="Times" pitchFamily="2" charset="0"/>
              </a:rPr>
              <a:t>Wiltshire, England</a:t>
            </a:r>
          </a:p>
          <a:p>
            <a:pPr algn="ctr"/>
            <a:r>
              <a:rPr lang="en-US" sz="2000" dirty="0">
                <a:latin typeface="Times" pitchFamily="2" charset="0"/>
              </a:rPr>
              <a:t>Neolithic Era</a:t>
            </a:r>
          </a:p>
        </p:txBody>
      </p:sp>
      <p:sp>
        <p:nvSpPr>
          <p:cNvPr id="10" name="TextBox 9">
            <a:extLst>
              <a:ext uri="{FF2B5EF4-FFF2-40B4-BE49-F238E27FC236}">
                <a16:creationId xmlns:a16="http://schemas.microsoft.com/office/drawing/2014/main" id="{25B23291-81B3-F944-959D-1B4E3EACB295}"/>
              </a:ext>
            </a:extLst>
          </p:cNvPr>
          <p:cNvSpPr txBox="1"/>
          <p:nvPr/>
        </p:nvSpPr>
        <p:spPr>
          <a:xfrm>
            <a:off x="7885405" y="737310"/>
            <a:ext cx="2558714" cy="1323439"/>
          </a:xfrm>
          <a:prstGeom prst="rect">
            <a:avLst/>
          </a:prstGeom>
          <a:noFill/>
        </p:spPr>
        <p:txBody>
          <a:bodyPr wrap="none" rtlCol="0">
            <a:spAutoFit/>
          </a:bodyPr>
          <a:lstStyle/>
          <a:p>
            <a:pPr algn="ctr"/>
            <a:r>
              <a:rPr lang="en-US" sz="2000" dirty="0">
                <a:latin typeface="Times" pitchFamily="2" charset="0"/>
              </a:rPr>
              <a:t>Basilica of Saint-Denis</a:t>
            </a:r>
          </a:p>
          <a:p>
            <a:pPr algn="ctr"/>
            <a:r>
              <a:rPr lang="en-US" sz="2000" dirty="0">
                <a:latin typeface="Times" pitchFamily="2" charset="0"/>
              </a:rPr>
              <a:t>Ambulatory</a:t>
            </a:r>
          </a:p>
          <a:p>
            <a:pPr algn="ctr"/>
            <a:r>
              <a:rPr lang="en-US" sz="2000" dirty="0">
                <a:latin typeface="Times" pitchFamily="2" charset="0"/>
              </a:rPr>
              <a:t>St. Denis, France</a:t>
            </a:r>
          </a:p>
          <a:p>
            <a:pPr algn="ctr"/>
            <a:r>
              <a:rPr lang="en-US" sz="2000" dirty="0">
                <a:latin typeface="Times" pitchFamily="2" charset="0"/>
              </a:rPr>
              <a:t>Choir completed 1144</a:t>
            </a:r>
          </a:p>
        </p:txBody>
      </p:sp>
      <p:pic>
        <p:nvPicPr>
          <p:cNvPr id="13" name="Content Placeholder 4" title="Stongehenge">
            <a:extLst>
              <a:ext uri="{FF2B5EF4-FFF2-40B4-BE49-F238E27FC236}">
                <a16:creationId xmlns:a16="http://schemas.microsoft.com/office/drawing/2014/main" id="{7B6C9914-AC1C-764D-91C7-E484AC1EAF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4140" y="2368526"/>
            <a:ext cx="4383149" cy="3287362"/>
          </a:xfrm>
          <a:prstGeom prst="rect">
            <a:avLst/>
          </a:prstGeom>
        </p:spPr>
      </p:pic>
      <p:pic>
        <p:nvPicPr>
          <p:cNvPr id="11" name="Content Placeholder 4" title="Saint Denis">
            <a:extLst>
              <a:ext uri="{FF2B5EF4-FFF2-40B4-BE49-F238E27FC236}">
                <a16:creationId xmlns:a16="http://schemas.microsoft.com/office/drawing/2014/main" id="{6BBFB389-5A83-344E-A3ED-A5646F23DE7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54881" y="2060749"/>
            <a:ext cx="3019762" cy="4380404"/>
          </a:xfrm>
        </p:spPr>
      </p:pic>
    </p:spTree>
    <p:extLst>
      <p:ext uri="{BB962C8B-B14F-4D97-AF65-F5344CB8AC3E}">
        <p14:creationId xmlns:p14="http://schemas.microsoft.com/office/powerpoint/2010/main" val="303832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8B64-7B5D-F849-9390-B2A256E066E8}"/>
              </a:ext>
            </a:extLst>
          </p:cNvPr>
          <p:cNvSpPr>
            <a:spLocks noGrp="1"/>
          </p:cNvSpPr>
          <p:nvPr>
            <p:ph type="ctrTitle"/>
          </p:nvPr>
        </p:nvSpPr>
        <p:spPr>
          <a:xfrm>
            <a:off x="1444487" y="191693"/>
            <a:ext cx="9144000" cy="528224"/>
          </a:xfrm>
        </p:spPr>
        <p:txBody>
          <a:bodyPr>
            <a:normAutofit/>
          </a:bodyPr>
          <a:lstStyle/>
          <a:p>
            <a:r>
              <a:rPr lang="en-US" sz="2500" dirty="0">
                <a:latin typeface="Times" pitchFamily="2" charset="0"/>
              </a:rPr>
              <a:t>Comparison 2</a:t>
            </a:r>
          </a:p>
        </p:txBody>
      </p:sp>
      <p:pic>
        <p:nvPicPr>
          <p:cNvPr id="5" name="Picture 4" descr="A person standing posing for the camera&#10;&#10;Description generated with very high confidence">
            <a:extLst>
              <a:ext uri="{FF2B5EF4-FFF2-40B4-BE49-F238E27FC236}">
                <a16:creationId xmlns:a16="http://schemas.microsoft.com/office/drawing/2014/main" id="{4238861C-5B8C-0640-8E85-05320A5A89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3751" y="1422889"/>
            <a:ext cx="2483503" cy="4611159"/>
          </a:xfrm>
          <a:prstGeom prst="rect">
            <a:avLst/>
          </a:prstGeom>
        </p:spPr>
      </p:pic>
      <p:sp>
        <p:nvSpPr>
          <p:cNvPr id="6" name="TextBox 5">
            <a:extLst>
              <a:ext uri="{FF2B5EF4-FFF2-40B4-BE49-F238E27FC236}">
                <a16:creationId xmlns:a16="http://schemas.microsoft.com/office/drawing/2014/main" id="{1DFAF5A7-3FC7-744D-84E7-FFD094DE7894}"/>
              </a:ext>
            </a:extLst>
          </p:cNvPr>
          <p:cNvSpPr txBox="1"/>
          <p:nvPr/>
        </p:nvSpPr>
        <p:spPr>
          <a:xfrm>
            <a:off x="2330531" y="653680"/>
            <a:ext cx="2811988" cy="1015663"/>
          </a:xfrm>
          <a:prstGeom prst="rect">
            <a:avLst/>
          </a:prstGeom>
          <a:noFill/>
        </p:spPr>
        <p:txBody>
          <a:bodyPr wrap="none" rtlCol="0">
            <a:spAutoFit/>
          </a:bodyPr>
          <a:lstStyle/>
          <a:p>
            <a:pPr algn="ctr"/>
            <a:r>
              <a:rPr lang="en-US" sz="2000" dirty="0" err="1">
                <a:latin typeface="Times" pitchFamily="2" charset="0"/>
              </a:rPr>
              <a:t>Mankaure</a:t>
            </a:r>
            <a:r>
              <a:rPr lang="en-US" sz="2000" dirty="0">
                <a:latin typeface="Times" pitchFamily="2" charset="0"/>
              </a:rPr>
              <a:t> and His Queen</a:t>
            </a:r>
          </a:p>
          <a:p>
            <a:pPr algn="ctr"/>
            <a:r>
              <a:rPr lang="en-US" sz="2000" dirty="0">
                <a:latin typeface="Times" pitchFamily="2" charset="0"/>
              </a:rPr>
              <a:t>2548-2530 BCE</a:t>
            </a:r>
          </a:p>
          <a:p>
            <a:pPr algn="ctr"/>
            <a:r>
              <a:rPr lang="en-US" sz="2000" dirty="0">
                <a:latin typeface="Times" pitchFamily="2" charset="0"/>
              </a:rPr>
              <a:t>Egypt</a:t>
            </a:r>
          </a:p>
        </p:txBody>
      </p:sp>
      <p:sp>
        <p:nvSpPr>
          <p:cNvPr id="7" name="TextBox 6">
            <a:extLst>
              <a:ext uri="{FF2B5EF4-FFF2-40B4-BE49-F238E27FC236}">
                <a16:creationId xmlns:a16="http://schemas.microsoft.com/office/drawing/2014/main" id="{202B7574-CA9E-FF44-B765-C2BEB635075A}"/>
              </a:ext>
            </a:extLst>
          </p:cNvPr>
          <p:cNvSpPr txBox="1"/>
          <p:nvPr/>
        </p:nvSpPr>
        <p:spPr>
          <a:xfrm>
            <a:off x="9565710" y="1422889"/>
            <a:ext cx="2045553" cy="1938992"/>
          </a:xfrm>
          <a:prstGeom prst="rect">
            <a:avLst/>
          </a:prstGeom>
          <a:noFill/>
        </p:spPr>
        <p:txBody>
          <a:bodyPr wrap="square" rtlCol="0">
            <a:spAutoFit/>
          </a:bodyPr>
          <a:lstStyle/>
          <a:p>
            <a:r>
              <a:rPr lang="en-US" sz="2000" dirty="0">
                <a:latin typeface="Times" pitchFamily="2" charset="0"/>
              </a:rPr>
              <a:t>Doryphoros</a:t>
            </a:r>
          </a:p>
          <a:p>
            <a:r>
              <a:rPr lang="en-US" sz="2000" dirty="0">
                <a:latin typeface="Times" pitchFamily="2" charset="0"/>
              </a:rPr>
              <a:t>Polykleitos</a:t>
            </a:r>
          </a:p>
          <a:p>
            <a:r>
              <a:rPr lang="en-US" sz="2000" dirty="0">
                <a:latin typeface="Times" pitchFamily="2" charset="0"/>
              </a:rPr>
              <a:t>Marble after a Bronze original</a:t>
            </a:r>
          </a:p>
          <a:p>
            <a:r>
              <a:rPr lang="en-US" sz="2000" dirty="0">
                <a:latin typeface="Times" pitchFamily="2" charset="0"/>
              </a:rPr>
              <a:t>1</a:t>
            </a:r>
            <a:r>
              <a:rPr lang="en-US" sz="2000" baseline="30000" dirty="0">
                <a:latin typeface="Times" pitchFamily="2" charset="0"/>
              </a:rPr>
              <a:t>st</a:t>
            </a:r>
            <a:r>
              <a:rPr lang="en-US" sz="2000" dirty="0">
                <a:latin typeface="Times" pitchFamily="2" charset="0"/>
              </a:rPr>
              <a:t> C BCE (c. 440 CE</a:t>
            </a:r>
          </a:p>
        </p:txBody>
      </p:sp>
      <p:pic>
        <p:nvPicPr>
          <p:cNvPr id="8" name="Picture 4" descr="A statue of a person&#10;&#10;Description generated with very high confidence">
            <a:extLst>
              <a:ext uri="{FF2B5EF4-FFF2-40B4-BE49-F238E27FC236}">
                <a16:creationId xmlns:a16="http://schemas.microsoft.com/office/drawing/2014/main" id="{B935011D-FCF4-2845-8BE6-2CC6070F14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350" y="1762552"/>
            <a:ext cx="3206350" cy="4271496"/>
          </a:xfrm>
          <a:prstGeom prst="rect">
            <a:avLst/>
          </a:prstGeom>
        </p:spPr>
      </p:pic>
    </p:spTree>
    <p:extLst>
      <p:ext uri="{BB962C8B-B14F-4D97-AF65-F5344CB8AC3E}">
        <p14:creationId xmlns:p14="http://schemas.microsoft.com/office/powerpoint/2010/main" val="177680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Dome of the Rock">
            <a:extLst>
              <a:ext uri="{FF2B5EF4-FFF2-40B4-BE49-F238E27FC236}">
                <a16:creationId xmlns:a16="http://schemas.microsoft.com/office/drawing/2014/main" id="{B27C676A-79C5-034F-A801-13825180BFF3}"/>
              </a:ext>
            </a:extLst>
          </p:cNvPr>
          <p:cNvPicPr>
            <a:picLocks noChangeAspect="1"/>
          </p:cNvPicPr>
          <p:nvPr/>
        </p:nvPicPr>
        <p:blipFill>
          <a:blip r:embed="rId2"/>
          <a:stretch>
            <a:fillRect/>
          </a:stretch>
        </p:blipFill>
        <p:spPr>
          <a:xfrm>
            <a:off x="297649" y="2864572"/>
            <a:ext cx="5307915" cy="3523129"/>
          </a:xfrm>
          <a:prstGeom prst="rect">
            <a:avLst/>
          </a:prstGeom>
        </p:spPr>
      </p:pic>
      <p:sp>
        <p:nvSpPr>
          <p:cNvPr id="5" name="Title 1">
            <a:extLst>
              <a:ext uri="{FF2B5EF4-FFF2-40B4-BE49-F238E27FC236}">
                <a16:creationId xmlns:a16="http://schemas.microsoft.com/office/drawing/2014/main" id="{9DD956A7-F121-2747-A7C8-97ABBA2B457E}"/>
              </a:ext>
            </a:extLst>
          </p:cNvPr>
          <p:cNvSpPr txBox="1">
            <a:spLocks/>
          </p:cNvSpPr>
          <p:nvPr/>
        </p:nvSpPr>
        <p:spPr>
          <a:xfrm>
            <a:off x="977997" y="1723921"/>
            <a:ext cx="3947217" cy="1140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latin typeface="Times" pitchFamily="2" charset="0"/>
              </a:rPr>
              <a:t>Dome of the Rock</a:t>
            </a:r>
            <a:br>
              <a:rPr lang="en-US" sz="2100" dirty="0">
                <a:latin typeface="Times" pitchFamily="2" charset="0"/>
              </a:rPr>
            </a:br>
            <a:r>
              <a:rPr lang="en-US" sz="2100" dirty="0">
                <a:latin typeface="Times" pitchFamily="2" charset="0"/>
              </a:rPr>
              <a:t>Jerusalem</a:t>
            </a:r>
            <a:br>
              <a:rPr lang="en-US" sz="2100" dirty="0">
                <a:latin typeface="Times" pitchFamily="2" charset="0"/>
              </a:rPr>
            </a:br>
            <a:r>
              <a:rPr lang="en-US" sz="2100" dirty="0">
                <a:latin typeface="Times" pitchFamily="2" charset="0"/>
              </a:rPr>
              <a:t>691-92 CE</a:t>
            </a:r>
            <a:br>
              <a:rPr lang="en-US" sz="2100" dirty="0">
                <a:latin typeface="Times" pitchFamily="2" charset="0"/>
              </a:rPr>
            </a:br>
            <a:r>
              <a:rPr lang="en-US" sz="2100" dirty="0">
                <a:latin typeface="Times" pitchFamily="2" charset="0"/>
              </a:rPr>
              <a:t>Associated with ’Abd al-Malik</a:t>
            </a:r>
            <a:br>
              <a:rPr lang="en-US" sz="2100" dirty="0">
                <a:latin typeface="Times" pitchFamily="2" charset="0"/>
              </a:rPr>
            </a:br>
            <a:endParaRPr lang="en-US" sz="2100" dirty="0">
              <a:latin typeface="Times" pitchFamily="2" charset="0"/>
            </a:endParaRPr>
          </a:p>
        </p:txBody>
      </p:sp>
      <p:pic>
        <p:nvPicPr>
          <p:cNvPr id="6" name="Picture 4" descr="A large brick building with a mountain in the background&#10;&#10;Description generated with very high confidence">
            <a:extLst>
              <a:ext uri="{FF2B5EF4-FFF2-40B4-BE49-F238E27FC236}">
                <a16:creationId xmlns:a16="http://schemas.microsoft.com/office/drawing/2014/main" id="{A7A0B14B-57AE-084F-A3C5-01AB28F6DA4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728447" y="3646210"/>
            <a:ext cx="6285044" cy="2741491"/>
          </a:xfrm>
          <a:prstGeom prst="rect">
            <a:avLst/>
          </a:prstGeom>
        </p:spPr>
      </p:pic>
      <p:sp>
        <p:nvSpPr>
          <p:cNvPr id="7" name="Title 1">
            <a:extLst>
              <a:ext uri="{FF2B5EF4-FFF2-40B4-BE49-F238E27FC236}">
                <a16:creationId xmlns:a16="http://schemas.microsoft.com/office/drawing/2014/main" id="{05DF6B23-A243-7B4C-AEB7-1F9C288DF766}"/>
              </a:ext>
            </a:extLst>
          </p:cNvPr>
          <p:cNvSpPr txBox="1">
            <a:spLocks/>
          </p:cNvSpPr>
          <p:nvPr/>
        </p:nvSpPr>
        <p:spPr>
          <a:xfrm>
            <a:off x="6777710" y="1435759"/>
            <a:ext cx="4186518" cy="1428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latin typeface="Times"/>
                <a:cs typeface="Times"/>
              </a:rPr>
              <a:t>Ziggurat of Ur</a:t>
            </a:r>
            <a:br>
              <a:rPr lang="en-US" sz="2100" dirty="0">
                <a:latin typeface="Times"/>
                <a:cs typeface="Times"/>
              </a:rPr>
            </a:br>
            <a:r>
              <a:rPr lang="en-US" sz="2100" dirty="0">
                <a:latin typeface="Times"/>
                <a:cs typeface="Times"/>
              </a:rPr>
              <a:t>21st Century BCE</a:t>
            </a:r>
            <a:br>
              <a:rPr lang="en-US" sz="2100" dirty="0">
                <a:latin typeface="Times"/>
                <a:cs typeface="Times"/>
              </a:rPr>
            </a:br>
            <a:r>
              <a:rPr lang="en-US" sz="2100" dirty="0">
                <a:latin typeface="Times"/>
                <a:cs typeface="Times"/>
              </a:rPr>
              <a:t>Mudbrick, faced with Bitumen</a:t>
            </a:r>
            <a:br>
              <a:rPr lang="en-US" sz="2100" dirty="0">
                <a:latin typeface="Times"/>
                <a:cs typeface="Times"/>
              </a:rPr>
            </a:br>
            <a:r>
              <a:rPr lang="en-US" sz="2100" dirty="0">
                <a:latin typeface="Times"/>
                <a:cs typeface="Times"/>
              </a:rPr>
              <a:t>Ur, Iraq</a:t>
            </a:r>
          </a:p>
        </p:txBody>
      </p:sp>
      <p:sp>
        <p:nvSpPr>
          <p:cNvPr id="8" name="Title 7">
            <a:extLst>
              <a:ext uri="{FF2B5EF4-FFF2-40B4-BE49-F238E27FC236}">
                <a16:creationId xmlns:a16="http://schemas.microsoft.com/office/drawing/2014/main" id="{18DC91C5-94A1-3B4E-A92F-53FA0298B32A}"/>
              </a:ext>
            </a:extLst>
          </p:cNvPr>
          <p:cNvSpPr>
            <a:spLocks noGrp="1"/>
          </p:cNvSpPr>
          <p:nvPr>
            <p:ph type="title"/>
          </p:nvPr>
        </p:nvSpPr>
        <p:spPr/>
        <p:txBody>
          <a:bodyPr>
            <a:noAutofit/>
          </a:bodyPr>
          <a:lstStyle/>
          <a:p>
            <a:pPr algn="ctr"/>
            <a:r>
              <a:rPr lang="en-US" sz="2000" b="1" dirty="0">
                <a:latin typeface="Times" pitchFamily="2" charset="0"/>
              </a:rPr>
              <a:t>Essay Option 1 Images</a:t>
            </a:r>
            <a:endParaRPr lang="en-US" sz="2000" dirty="0"/>
          </a:p>
        </p:txBody>
      </p:sp>
    </p:spTree>
    <p:extLst>
      <p:ext uri="{BB962C8B-B14F-4D97-AF65-F5344CB8AC3E}">
        <p14:creationId xmlns:p14="http://schemas.microsoft.com/office/powerpoint/2010/main" val="29653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3FBC-D0C1-344C-A1AD-EDB3230A2D0A}"/>
              </a:ext>
            </a:extLst>
          </p:cNvPr>
          <p:cNvSpPr>
            <a:spLocks noGrp="1"/>
          </p:cNvSpPr>
          <p:nvPr>
            <p:ph type="title"/>
          </p:nvPr>
        </p:nvSpPr>
        <p:spPr>
          <a:xfrm>
            <a:off x="596153" y="421643"/>
            <a:ext cx="10515600" cy="456510"/>
          </a:xfrm>
        </p:spPr>
        <p:txBody>
          <a:bodyPr>
            <a:normAutofit/>
          </a:bodyPr>
          <a:lstStyle/>
          <a:p>
            <a:pPr algn="ctr"/>
            <a:r>
              <a:rPr lang="en-US" sz="2500" b="1" dirty="0">
                <a:latin typeface="Times" pitchFamily="2" charset="0"/>
              </a:rPr>
              <a:t>Essay Options: CHOOSE ONE</a:t>
            </a:r>
          </a:p>
        </p:txBody>
      </p:sp>
      <p:sp>
        <p:nvSpPr>
          <p:cNvPr id="3" name="Content Placeholder 2">
            <a:extLst>
              <a:ext uri="{FF2B5EF4-FFF2-40B4-BE49-F238E27FC236}">
                <a16:creationId xmlns:a16="http://schemas.microsoft.com/office/drawing/2014/main" id="{F23F0DB1-EC3B-DE4C-AD5B-3AAB8F2071E0}"/>
              </a:ext>
            </a:extLst>
          </p:cNvPr>
          <p:cNvSpPr>
            <a:spLocks noGrp="1"/>
          </p:cNvSpPr>
          <p:nvPr>
            <p:ph idx="1"/>
          </p:nvPr>
        </p:nvSpPr>
        <p:spPr>
          <a:xfrm>
            <a:off x="838200" y="1154246"/>
            <a:ext cx="10515600" cy="4351338"/>
          </a:xfrm>
        </p:spPr>
        <p:txBody>
          <a:bodyPr>
            <a:noAutofit/>
          </a:bodyPr>
          <a:lstStyle/>
          <a:p>
            <a:pPr marL="0" indent="0">
              <a:buNone/>
            </a:pPr>
            <a:r>
              <a:rPr lang="en-US" sz="2500" b="1" dirty="0">
                <a:latin typeface="Times" pitchFamily="2" charset="0"/>
              </a:rPr>
              <a:t>Essay 1: Different cultures design sacred spaces differently. How do the Dome of the Rock and the Ziggurat at Ur represent the different interests of their patrons? Hint: think about what the buildings look like and how they were used.</a:t>
            </a:r>
            <a:endParaRPr lang="en-US" sz="2500" dirty="0">
              <a:latin typeface="Times" pitchFamily="2" charset="0"/>
            </a:endParaRPr>
          </a:p>
          <a:p>
            <a:endParaRPr lang="en-US" sz="2500" dirty="0">
              <a:latin typeface="Times" pitchFamily="2" charset="0"/>
            </a:endParaRPr>
          </a:p>
          <a:p>
            <a:pPr marL="0" indent="0">
              <a:buNone/>
            </a:pPr>
            <a:r>
              <a:rPr lang="en-US" sz="2500" b="1" dirty="0">
                <a:latin typeface="Times" pitchFamily="2" charset="0"/>
              </a:rPr>
              <a:t>Essay 2</a:t>
            </a:r>
            <a:r>
              <a:rPr lang="en-US" sz="2500" dirty="0">
                <a:latin typeface="Times" pitchFamily="2" charset="0"/>
              </a:rPr>
              <a:t>: </a:t>
            </a:r>
            <a:r>
              <a:rPr lang="en-US" sz="2500" b="1" dirty="0">
                <a:latin typeface="Times" pitchFamily="2" charset="0"/>
              </a:rPr>
              <a:t>Idealism means different things to different people and so the term can be used to describe many different types of art. Pick two works of art that we’ve studied this semester and discuss how they represent idealism. For example, you could compare the Three Goddesses and Gislebertus’ Last Judgement, as we did in class. You may NOT talk about the Three Goddesses, Gislebertus’ Last Judgement, or any of the works from the comparison section of this exam.</a:t>
            </a:r>
            <a:endParaRPr lang="en-US" sz="2500" dirty="0">
              <a:latin typeface="Times" pitchFamily="2" charset="0"/>
            </a:endParaRPr>
          </a:p>
          <a:p>
            <a:endParaRPr lang="en-US" sz="2500" dirty="0">
              <a:latin typeface="Times" pitchFamily="2" charset="0"/>
            </a:endParaRPr>
          </a:p>
        </p:txBody>
      </p:sp>
    </p:spTree>
    <p:extLst>
      <p:ext uri="{BB962C8B-B14F-4D97-AF65-F5344CB8AC3E}">
        <p14:creationId xmlns:p14="http://schemas.microsoft.com/office/powerpoint/2010/main" val="1358863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278</Words>
  <Application>Microsoft Macintosh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vt:lpstr>
      <vt:lpstr>Office Theme</vt:lpstr>
      <vt:lpstr>General Instructions</vt:lpstr>
      <vt:lpstr>PowerPoint Presentation</vt:lpstr>
      <vt:lpstr>Comparison 2</vt:lpstr>
      <vt:lpstr>Essay Option 1 Images</vt:lpstr>
      <vt:lpstr>Essay Options: CHOOSE ONE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Carroll</dc:creator>
  <cp:lastModifiedBy>Anna Carroll</cp:lastModifiedBy>
  <cp:revision>16</cp:revision>
  <dcterms:created xsi:type="dcterms:W3CDTF">2019-10-26T15:29:58Z</dcterms:created>
  <dcterms:modified xsi:type="dcterms:W3CDTF">2020-03-24T23:39:09Z</dcterms:modified>
</cp:coreProperties>
</file>