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1" r:id="rId2"/>
    <p:sldId id="307" r:id="rId3"/>
    <p:sldId id="258" r:id="rId4"/>
    <p:sldId id="291" r:id="rId5"/>
    <p:sldId id="269" r:id="rId6"/>
    <p:sldId id="319" r:id="rId7"/>
    <p:sldId id="263" r:id="rId8"/>
    <p:sldId id="323" r:id="rId9"/>
    <p:sldId id="268" r:id="rId10"/>
    <p:sldId id="266" r:id="rId11"/>
    <p:sldId id="257" r:id="rId12"/>
    <p:sldId id="320" r:id="rId13"/>
    <p:sldId id="262" r:id="rId14"/>
    <p:sldId id="282" r:id="rId15"/>
    <p:sldId id="265" r:id="rId16"/>
    <p:sldId id="321" r:id="rId17"/>
    <p:sldId id="310" r:id="rId18"/>
    <p:sldId id="311" r:id="rId19"/>
    <p:sldId id="322" r:id="rId20"/>
    <p:sldId id="312" r:id="rId21"/>
    <p:sldId id="313" r:id="rId22"/>
    <p:sldId id="264" r:id="rId23"/>
    <p:sldId id="314" r:id="rId24"/>
    <p:sldId id="294" r:id="rId25"/>
    <p:sldId id="315" r:id="rId26"/>
    <p:sldId id="272" r:id="rId27"/>
    <p:sldId id="316" r:id="rId28"/>
    <p:sldId id="317" r:id="rId29"/>
    <p:sldId id="259" r:id="rId30"/>
    <p:sldId id="318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4"/>
    <p:restoredTop sz="94646"/>
  </p:normalViewPr>
  <p:slideViewPr>
    <p:cSldViewPr snapToGrid="0" snapToObjects="1">
      <p:cViewPr varScale="1">
        <p:scale>
          <a:sx n="50" d="100"/>
          <a:sy n="50" d="100"/>
        </p:scale>
        <p:origin x="176" y="1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6C8F-E2E7-BB47-B971-FB4F675DFC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F3D97F-615F-2543-BCF0-2570961DEF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87CC2-5E8E-134C-B63A-D4CAFDBE1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74F94-DD07-384F-993B-C0BB919B0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2411F-3814-0745-826A-3A1068339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21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F9CAA-E216-AB42-8A99-E6C25CB04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CB04B-433B-D141-96B1-C6773B551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9D8D-3665-FC43-90B8-9E8526F0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A9C9EA-06DE-754A-A4EE-0165A3634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C7BD6-50A2-0843-A932-B53DCB31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09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F4704E-E955-9B47-A0ED-673871A9A1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067004-6671-A44C-B8EA-B0E445F4E0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3889A-0999-994F-8D83-8DCCE7B35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7FFE34-1B4F-184C-8EC1-78ABBB90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E3982E-672A-DA46-9552-81D258CD3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89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602D-F7F2-8347-904B-2D19FCCED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32E66-3064-064C-95FD-B2FBF8A88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DF126-0461-BB4E-8B5D-871B3821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D96339-DE9F-5D43-9E1E-89F558B8AB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D0E76-9AEA-6442-8746-69F9DA2D30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556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2F4F7F-35A5-A143-8407-B58675C1E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465BB-9E36-B74F-9B0B-01F8CEB7E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53004C-2BE1-E948-826C-2DBF872BD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E35C6-29BF-684A-AB97-6A35DD9EF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DB629-0524-944D-84DF-336F74A90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83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732D6-1901-1945-AD5B-C2037745E2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3553D-62FA-6D41-A4E5-177B6AC3D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34ABF-BA69-9E46-9C10-B950D02CA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2DB72C-148C-AB42-84A0-19556B8D2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483F13-777E-0148-B5B2-1768B9340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E284C1-6F3F-7349-B216-5F92AAC34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69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62788-8F3E-8846-B503-50353A4E8A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DEDBB2-60F3-F244-8EFE-2F3C7BADE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417A92-378A-F24D-801C-90E0BDE99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964A67-C070-FA4D-80AB-BE74E25D69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E8D6A7-98FF-BE42-9E47-EE1C837DE4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3E7702-9703-BC42-BF57-E88505A04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18C16-0820-E340-95BF-8C543578F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B823C4-A0E9-5D41-A889-7EB201E50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90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34436-7310-7B4A-9852-91E214366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AB1C-177C-4B48-A8A1-B8ED57A4C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9E7ED2-E00B-7A4D-B14F-14CBC433E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D225FBB-B646-2C43-AB80-A6CB0736E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4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EB0987-878C-444F-A0B1-E8580FD95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BC3489-8A46-8C4C-84E2-271DEB164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E74D1-E928-C84F-B71E-69456EBD1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28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C8226-1EAD-7F49-A2DB-9C99C6F5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18F92-17A4-D242-8496-0AD0A265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A1F4D-61AC-7A49-BFFE-FCFD1FBCBF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09E7D0-6A76-EA49-BAF4-F295E20EF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04DDE6-47BF-1242-9BD2-C396A1224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3E0E6-AD09-034F-8D6A-1DEDBFC9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86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C6C5B-6B28-3846-B8EC-9C94EABC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916A18-8707-EB4B-A0AE-3945C76007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5D15B0-F1FE-9B43-A779-25C106386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8C425E-F16F-BE4B-99F8-B45CF690F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087AA8-A360-A947-8D23-E96D15545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FA9DD-1BE9-AC4C-A78A-27AACD6A7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C06B7F-2EBB-224A-AB64-E3A853D8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FB8ED9-DA6F-C949-A8B5-C061FA6325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F86279-29F4-E14E-9418-0DDC7F2E4C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DBDF0-EE83-5747-859E-5222B7974C8F}" type="datetimeFigureOut">
              <a:rPr lang="en-US" smtClean="0"/>
              <a:t>3/3/20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46D44-824A-3749-9CDA-1DAA2273AD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F8BB0D-0041-0043-838B-5370EF6D5C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C8BC2-D57E-D64E-8163-9B59058EFC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3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tatue in front of a building&#10;&#10;Description generated with very high confidence">
            <a:extLst>
              <a:ext uri="{FF2B5EF4-FFF2-40B4-BE49-F238E27FC236}">
                <a16:creationId xmlns:a16="http://schemas.microsoft.com/office/drawing/2014/main" id="{227440A2-610D-4073-AD5E-3A697DCB9A0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196" y="591614"/>
            <a:ext cx="8092750" cy="57447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361E64-F2D7-4E51-8456-8730DD80F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305" y="761287"/>
            <a:ext cx="3121093" cy="1325566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000" dirty="0">
                <a:latin typeface="Times"/>
                <a:cs typeface="Calibri Light"/>
              </a:rPr>
              <a:t>Pantheon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113-125 CE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Rome, Italy</a:t>
            </a:r>
            <a:br>
              <a:rPr lang="en-US" sz="2000" dirty="0">
                <a:latin typeface="Times"/>
                <a:cs typeface="Calibri Light"/>
              </a:rPr>
            </a:br>
            <a:endParaRPr lang="en-US" sz="2000" dirty="0">
              <a:latin typeface="Times"/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11830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F8A533-0ABF-AA4D-A2A9-C6C32226E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230" y="1165837"/>
            <a:ext cx="4419119" cy="144245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" pitchFamily="2" charset="0"/>
              </a:rPr>
              <a:t>Great Stupa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Sanchi, India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3</a:t>
            </a:r>
            <a:r>
              <a:rPr lang="en-US" sz="2500" baseline="30000" dirty="0">
                <a:latin typeface="Times" pitchFamily="2" charset="0"/>
              </a:rPr>
              <a:t>rd</a:t>
            </a:r>
            <a:r>
              <a:rPr lang="en-US" sz="2500" dirty="0">
                <a:latin typeface="Times" pitchFamily="2" charset="0"/>
              </a:rPr>
              <a:t> Century BCE</a:t>
            </a:r>
          </a:p>
        </p:txBody>
      </p:sp>
      <p:pic>
        <p:nvPicPr>
          <p:cNvPr id="9" name="Content Placeholder 8" title="Great Stupa">
            <a:extLst>
              <a:ext uri="{FF2B5EF4-FFF2-40B4-BE49-F238E27FC236}">
                <a16:creationId xmlns:a16="http://schemas.microsoft.com/office/drawing/2014/main" id="{E966C656-FEC2-2640-B594-6DC7D29361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768" y="1165837"/>
            <a:ext cx="6766360" cy="4526325"/>
          </a:xfrm>
        </p:spPr>
      </p:pic>
    </p:spTree>
    <p:extLst>
      <p:ext uri="{BB962C8B-B14F-4D97-AF65-F5344CB8AC3E}">
        <p14:creationId xmlns:p14="http://schemas.microsoft.com/office/powerpoint/2010/main" val="3591077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409F2-E990-4433-A3C4-0BD29D892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922" y="202997"/>
            <a:ext cx="5822005" cy="1965966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"/>
                <a:cs typeface="Calibri Light"/>
              </a:rPr>
              <a:t>Menkaure and His Queen</a:t>
            </a:r>
            <a:br>
              <a:rPr lang="en-US" sz="2500" dirty="0">
                <a:latin typeface="Times"/>
                <a:cs typeface="Calibri Light"/>
              </a:rPr>
            </a:br>
            <a:r>
              <a:rPr lang="en-US" sz="2500" dirty="0">
                <a:latin typeface="Times"/>
                <a:cs typeface="Calibri Light"/>
              </a:rPr>
              <a:t>2548-2530 BCE</a:t>
            </a:r>
            <a:br>
              <a:rPr lang="en-US" sz="2500" dirty="0">
                <a:latin typeface="Times"/>
                <a:cs typeface="Calibri Light"/>
              </a:rPr>
            </a:br>
            <a:r>
              <a:rPr lang="en-US" sz="2500" dirty="0">
                <a:latin typeface="Times"/>
                <a:cs typeface="Calibri Light"/>
              </a:rPr>
              <a:t>Egypt</a:t>
            </a:r>
            <a:br>
              <a:rPr lang="en-US" sz="2500" dirty="0">
                <a:latin typeface="Times"/>
                <a:cs typeface="Calibri Light"/>
              </a:rPr>
            </a:br>
            <a:endParaRPr lang="en-US" sz="2500" dirty="0">
              <a:latin typeface="Times"/>
              <a:cs typeface="Calibri Light"/>
            </a:endParaRPr>
          </a:p>
        </p:txBody>
      </p:sp>
      <p:pic>
        <p:nvPicPr>
          <p:cNvPr id="4" name="Picture 4" descr="A statue of a person&#10;&#10;Description generated with very high confidence">
            <a:extLst>
              <a:ext uri="{FF2B5EF4-FFF2-40B4-BE49-F238E27FC236}">
                <a16:creationId xmlns:a16="http://schemas.microsoft.com/office/drawing/2014/main" id="{AC63D0AF-027C-4F25-9AFE-442F5ACA29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842" y="206375"/>
            <a:ext cx="4763184" cy="6345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73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C1786-887C-45D2-A57D-A04287C3E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5078" y="365125"/>
            <a:ext cx="3564673" cy="1876929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"/>
                <a:cs typeface="Calibri Light"/>
              </a:rPr>
              <a:t>Akhenaten, Nefertiti and their Children</a:t>
            </a:r>
            <a:br>
              <a:rPr lang="en-US" sz="2500" dirty="0">
                <a:latin typeface="Times"/>
                <a:cs typeface="Calibri Light"/>
              </a:rPr>
            </a:br>
            <a:r>
              <a:rPr lang="en-US" sz="2500" dirty="0">
                <a:latin typeface="Times"/>
                <a:cs typeface="Calibri Light"/>
              </a:rPr>
              <a:t>c. 1340 BCE</a:t>
            </a:r>
            <a:br>
              <a:rPr lang="en-US" sz="2500" dirty="0">
                <a:latin typeface="Times"/>
                <a:cs typeface="Calibri Light"/>
              </a:rPr>
            </a:br>
            <a:r>
              <a:rPr lang="en-US" sz="2500" dirty="0">
                <a:latin typeface="Times"/>
                <a:cs typeface="Calibri Light"/>
              </a:rPr>
              <a:t>Egypt</a:t>
            </a:r>
          </a:p>
        </p:txBody>
      </p:sp>
      <p:pic>
        <p:nvPicPr>
          <p:cNvPr id="4" name="Picture 4" descr="A picture containing text, book, object&#10;&#10;Description generated with very high confidence">
            <a:extLst>
              <a:ext uri="{FF2B5EF4-FFF2-40B4-BE49-F238E27FC236}">
                <a16:creationId xmlns:a16="http://schemas.microsoft.com/office/drawing/2014/main" id="{4FF4B0F8-406C-4788-8F15-978F63543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474" y="425527"/>
            <a:ext cx="7437296" cy="5577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216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person, wall, indoor, sitting&#10;&#10;Description generated with very high confidence">
            <a:extLst>
              <a:ext uri="{FF2B5EF4-FFF2-40B4-BE49-F238E27FC236}">
                <a16:creationId xmlns:a16="http://schemas.microsoft.com/office/drawing/2014/main" id="{13FF30F3-05D2-4066-86CE-BBBE44283E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4063" y="1690688"/>
            <a:ext cx="2937153" cy="4351338"/>
          </a:xfrm>
          <a:prstGeom prst="rect">
            <a:avLst/>
          </a:prstGeom>
        </p:spPr>
      </p:pic>
      <p:pic>
        <p:nvPicPr>
          <p:cNvPr id="7" name="Picture 4" descr="A picture containing man, person, sitting, wall&#10;&#10;Description generated with high confidence">
            <a:extLst>
              <a:ext uri="{FF2B5EF4-FFF2-40B4-BE49-F238E27FC236}">
                <a16:creationId xmlns:a16="http://schemas.microsoft.com/office/drawing/2014/main" id="{2A16DAC1-DEA6-46DF-ABDA-6B6285555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3455" y="2053652"/>
            <a:ext cx="3888636" cy="3888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722E77-D431-47A7-BC96-8C1B148DF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500" dirty="0">
                <a:latin typeface="Times"/>
                <a:cs typeface="Times"/>
              </a:rPr>
              <a:t>The Seated Scribe</a:t>
            </a:r>
            <a:endParaRPr lang="en-US" sz="2500" dirty="0">
              <a:ea typeface="+mj-lt"/>
              <a:cs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500" dirty="0">
                <a:latin typeface="Times"/>
                <a:cs typeface="Times"/>
              </a:rPr>
              <a:t>2600s BCE</a:t>
            </a:r>
            <a:endParaRPr lang="en-US" sz="2500" dirty="0">
              <a:ea typeface="+mj-lt"/>
              <a:cs typeface="+mj-lt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500" dirty="0">
                <a:latin typeface="Times"/>
                <a:cs typeface="Times"/>
              </a:rPr>
              <a:t>Egypt</a:t>
            </a:r>
            <a:endParaRPr lang="en-US" sz="2500" dirty="0">
              <a:ea typeface="+mj-lt"/>
              <a:cs typeface="+mj-lt"/>
            </a:endParaRPr>
          </a:p>
          <a:p>
            <a:endParaRPr lang="en-US" sz="2500" dirty="0">
              <a:cs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1996934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DD3F-FB70-2446-904B-F4CBB5EE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6430" y="608806"/>
            <a:ext cx="2347920" cy="113982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Pyramid of Khufu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c. 2580-2560 BCE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Egypt</a:t>
            </a:r>
          </a:p>
        </p:txBody>
      </p:sp>
      <p:pic>
        <p:nvPicPr>
          <p:cNvPr id="5" name="Content Placeholder 4" title="Pyramid">
            <a:extLst>
              <a:ext uri="{FF2B5EF4-FFF2-40B4-BE49-F238E27FC236}">
                <a16:creationId xmlns:a16="http://schemas.microsoft.com/office/drawing/2014/main" id="{98C87EFB-82EA-E747-85EC-71885CBA2E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636" y="608806"/>
            <a:ext cx="8909794" cy="5472113"/>
          </a:xfrm>
        </p:spPr>
      </p:pic>
    </p:spTree>
    <p:extLst>
      <p:ext uri="{BB962C8B-B14F-4D97-AF65-F5344CB8AC3E}">
        <p14:creationId xmlns:p14="http://schemas.microsoft.com/office/powerpoint/2010/main" val="38593676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099BD7-3E18-2340-BF43-69C7C1E55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0891" y="365125"/>
            <a:ext cx="3001109" cy="163631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Pyramid of Djoser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Imhotep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c. 2667-2648 BCE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Saqqara, Egypt</a:t>
            </a:r>
          </a:p>
        </p:txBody>
      </p:sp>
      <p:pic>
        <p:nvPicPr>
          <p:cNvPr id="5" name="Content Placeholder 4" title="Pyramid of Djoser">
            <a:extLst>
              <a:ext uri="{FF2B5EF4-FFF2-40B4-BE49-F238E27FC236}">
                <a16:creationId xmlns:a16="http://schemas.microsoft.com/office/drawing/2014/main" id="{16AEC219-90B2-F44F-B338-8196F30DD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419" y="365125"/>
            <a:ext cx="8867135" cy="5911423"/>
          </a:xfrm>
        </p:spPr>
      </p:pic>
    </p:spTree>
    <p:extLst>
      <p:ext uri="{BB962C8B-B14F-4D97-AF65-F5344CB8AC3E}">
        <p14:creationId xmlns:p14="http://schemas.microsoft.com/office/powerpoint/2010/main" val="35945234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stone wall&#10;&#10;Description generated with high confidence">
            <a:extLst>
              <a:ext uri="{FF2B5EF4-FFF2-40B4-BE49-F238E27FC236}">
                <a16:creationId xmlns:a16="http://schemas.microsoft.com/office/drawing/2014/main" id="{3D4EF0D7-9919-AC43-BA07-3ACAD34CE2D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6694" y="562834"/>
            <a:ext cx="7149336" cy="5024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D01AACF-C733-3647-A11C-4D5294BF2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7" y="147723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Narmer Palette</a:t>
            </a:r>
            <a:br>
              <a:rPr lang="en-US" dirty="0"/>
            </a:br>
            <a:r>
              <a:rPr lang="en-US" dirty="0"/>
              <a:t>Egypt</a:t>
            </a:r>
            <a:br>
              <a:rPr lang="en-US" dirty="0"/>
            </a:br>
            <a:r>
              <a:rPr lang="en-US" dirty="0"/>
              <a:t>c. 3200-3000 BCE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802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FD40E-30BC-45FD-AA51-3CB66B89E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4662" y="539343"/>
            <a:ext cx="3678768" cy="129381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/>
                <a:cs typeface="Calibri Light"/>
              </a:rPr>
              <a:t>Tell Asmar Hoard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ca. 2900-2550 BCE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 err="1">
                <a:latin typeface="Times"/>
                <a:cs typeface="Times"/>
              </a:rPr>
              <a:t>Eshnunna</a:t>
            </a:r>
            <a:r>
              <a:rPr lang="en-US" sz="2000" dirty="0">
                <a:latin typeface="Times"/>
                <a:cs typeface="Times"/>
              </a:rPr>
              <a:t> (modern Tell Asmar), Iraq</a:t>
            </a:r>
            <a:endParaRPr lang="en-US" sz="2000" dirty="0">
              <a:latin typeface="Times"/>
              <a:cs typeface="Calibri Light"/>
            </a:endParaRPr>
          </a:p>
        </p:txBody>
      </p:sp>
      <p:pic>
        <p:nvPicPr>
          <p:cNvPr id="4" name="Picture 4" descr="A group of people standing in front of a building&#10;&#10;Description generated with high confidence">
            <a:extLst>
              <a:ext uri="{FF2B5EF4-FFF2-40B4-BE49-F238E27FC236}">
                <a16:creationId xmlns:a16="http://schemas.microsoft.com/office/drawing/2014/main" id="{7A78ACE9-B233-4127-A9A7-C43694E92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16" y="537247"/>
            <a:ext cx="7617091" cy="5765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888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DA42C-3E6B-4E05-986B-898070D5D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0645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/>
                <a:cs typeface="Times"/>
              </a:rPr>
              <a:t>Ziggurat of Ur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21st Century BCE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Mudbrick, faced with Bitumen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Ur, Iraq</a:t>
            </a:r>
          </a:p>
        </p:txBody>
      </p:sp>
      <p:pic>
        <p:nvPicPr>
          <p:cNvPr id="4" name="Picture 4" descr="A large brick building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AB827FEC-4429-4E05-90B4-EB8575AB16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0556" y="375708"/>
            <a:ext cx="997572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16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indoor, photo&#10;&#10;Description generated with very high confidence">
            <a:extLst>
              <a:ext uri="{FF2B5EF4-FFF2-40B4-BE49-F238E27FC236}">
                <a16:creationId xmlns:a16="http://schemas.microsoft.com/office/drawing/2014/main" id="{8CB3C930-D58D-894B-A119-6411087DC89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88" y="1162843"/>
            <a:ext cx="7735712" cy="43513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C4F749-8DA5-B24D-9EBB-6493FF74B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76" y="116284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Standard of Ur</a:t>
            </a:r>
            <a:br>
              <a:rPr lang="en-US" dirty="0"/>
            </a:br>
            <a:r>
              <a:rPr lang="en-US" dirty="0"/>
              <a:t>c. 2600 BCE</a:t>
            </a:r>
            <a:br>
              <a:rPr lang="en-US" dirty="0"/>
            </a:br>
            <a:r>
              <a:rPr lang="en-US" dirty="0"/>
              <a:t>Royal Cemetery, Ur</a:t>
            </a:r>
          </a:p>
        </p:txBody>
      </p:sp>
    </p:spTree>
    <p:extLst>
      <p:ext uri="{BB962C8B-B14F-4D97-AF65-F5344CB8AC3E}">
        <p14:creationId xmlns:p14="http://schemas.microsoft.com/office/powerpoint/2010/main" val="1189992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gustus of Prima Porta">
            <a:extLst>
              <a:ext uri="{FF2B5EF4-FFF2-40B4-BE49-F238E27FC236}">
                <a16:creationId xmlns:a16="http://schemas.microsoft.com/office/drawing/2014/main" id="{6608611F-8293-8A4B-B209-67C6B6F0DF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202" y="0"/>
            <a:ext cx="4460220" cy="65314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02FED8A-DD06-0949-8EF1-31DD5DC0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927" y="541588"/>
            <a:ext cx="6236368" cy="1460500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" charset="0"/>
                <a:ea typeface="Times" charset="0"/>
                <a:cs typeface="Times" charset="0"/>
              </a:rPr>
              <a:t>Augustus of Prima Porta</a:t>
            </a:r>
            <a:br>
              <a:rPr lang="en-US" sz="2500" dirty="0">
                <a:latin typeface="Times" charset="0"/>
                <a:ea typeface="Times" charset="0"/>
                <a:cs typeface="Times" charset="0"/>
              </a:rPr>
            </a:br>
            <a:r>
              <a:rPr lang="en-US" sz="2500" dirty="0">
                <a:latin typeface="Times" charset="0"/>
                <a:ea typeface="Times" charset="0"/>
                <a:cs typeface="Times" charset="0"/>
              </a:rPr>
              <a:t>Early 1</a:t>
            </a:r>
            <a:r>
              <a:rPr lang="en-US" sz="2500" baseline="30000" dirty="0">
                <a:latin typeface="Times" charset="0"/>
                <a:ea typeface="Times" charset="0"/>
                <a:cs typeface="Times" charset="0"/>
              </a:rPr>
              <a:t>st</a:t>
            </a:r>
            <a:r>
              <a:rPr lang="en-US" sz="2500" dirty="0">
                <a:latin typeface="Times" charset="0"/>
                <a:ea typeface="Times" charset="0"/>
                <a:cs typeface="Times" charset="0"/>
              </a:rPr>
              <a:t> Century, c. 20 BCE</a:t>
            </a:r>
            <a:br>
              <a:rPr lang="en-US" sz="2500" dirty="0">
                <a:latin typeface="Times" charset="0"/>
                <a:ea typeface="Times" charset="0"/>
                <a:cs typeface="Times" charset="0"/>
              </a:rPr>
            </a:br>
            <a:r>
              <a:rPr lang="en-US" sz="2500" dirty="0">
                <a:latin typeface="Times" charset="0"/>
                <a:ea typeface="Times" charset="0"/>
                <a:cs typeface="Times" charset="0"/>
              </a:rPr>
              <a:t>Marble, after a Bronze original</a:t>
            </a:r>
            <a:br>
              <a:rPr lang="en-US" sz="2500" dirty="0">
                <a:latin typeface="Times" charset="0"/>
                <a:ea typeface="Times" charset="0"/>
                <a:cs typeface="Times" charset="0"/>
              </a:rPr>
            </a:br>
            <a:r>
              <a:rPr lang="en-US" sz="2500" dirty="0">
                <a:latin typeface="Times" charset="0"/>
                <a:ea typeface="Times" charset="0"/>
                <a:cs typeface="Times" charset="0"/>
              </a:rPr>
              <a:t>H. 6’6’’</a:t>
            </a:r>
            <a:br>
              <a:rPr lang="en-US" sz="2500" dirty="0">
                <a:latin typeface="Times" charset="0"/>
                <a:ea typeface="Times" charset="0"/>
                <a:cs typeface="Times" charset="0"/>
              </a:rPr>
            </a:br>
            <a:br>
              <a:rPr lang="en-US" sz="2500" dirty="0">
                <a:latin typeface="Times" charset="0"/>
                <a:ea typeface="Times" charset="0"/>
                <a:cs typeface="Times" charset="0"/>
              </a:rPr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7134612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7AC4-74AD-4FD9-BD0D-CC9559A0F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45520" y="477257"/>
            <a:ext cx="3640667" cy="1629368"/>
          </a:xfrm>
        </p:spPr>
        <p:txBody>
          <a:bodyPr>
            <a:normAutofit/>
          </a:bodyPr>
          <a:lstStyle/>
          <a:p>
            <a:r>
              <a:rPr lang="en-US" sz="2000" i="1" dirty="0" err="1">
                <a:latin typeface="Times"/>
                <a:cs typeface="Times"/>
              </a:rPr>
              <a:t>Warka</a:t>
            </a:r>
            <a:r>
              <a:rPr lang="en-US" sz="2000" i="1" dirty="0">
                <a:latin typeface="Times"/>
                <a:cs typeface="Times"/>
              </a:rPr>
              <a:t> Vase</a:t>
            </a:r>
            <a:br>
              <a:rPr lang="en-US" sz="2000" dirty="0">
                <a:latin typeface="Times"/>
                <a:cs typeface="Times"/>
              </a:rPr>
            </a:br>
            <a:r>
              <a:rPr lang="en-US" sz="2000" dirty="0">
                <a:latin typeface="Times"/>
                <a:cs typeface="Times"/>
              </a:rPr>
              <a:t>c. 3200-3000 BCE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 err="1">
                <a:latin typeface="Times"/>
                <a:cs typeface="Times"/>
              </a:rPr>
              <a:t>Uruk</a:t>
            </a:r>
            <a:r>
              <a:rPr lang="en-US" sz="2000" dirty="0">
                <a:latin typeface="Times"/>
                <a:cs typeface="Times"/>
              </a:rPr>
              <a:t>, Sumer (Modern Iraq)</a:t>
            </a:r>
            <a:br>
              <a:rPr lang="en-US" sz="2000" dirty="0">
                <a:latin typeface="Times"/>
                <a:cs typeface="Calibri Light"/>
              </a:rPr>
            </a:br>
            <a:endParaRPr lang="en-US" sz="2000" dirty="0">
              <a:latin typeface="Times"/>
              <a:cs typeface="Calibri Light"/>
            </a:endParaRPr>
          </a:p>
        </p:txBody>
      </p:sp>
      <p:pic>
        <p:nvPicPr>
          <p:cNvPr id="4" name="Picture 4" descr="A picture containing cup, sitting, table, next&#10;&#10;Description generated with high confidence">
            <a:extLst>
              <a:ext uri="{FF2B5EF4-FFF2-40B4-BE49-F238E27FC236}">
                <a16:creationId xmlns:a16="http://schemas.microsoft.com/office/drawing/2014/main" id="{6C71139C-8989-485A-BEC5-0A0497028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685" y="171912"/>
            <a:ext cx="4218137" cy="618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9887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2497E-D36E-244E-8AA1-984DE1E83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7407" y="288925"/>
            <a:ext cx="4519393" cy="164147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" pitchFamily="2" charset="0"/>
              </a:rPr>
              <a:t>Venus of Willendorf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Willendorf, Austria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Paleolithic, c. 28,000-25,000 BCE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4.4 inches tall</a:t>
            </a:r>
            <a:br>
              <a:rPr lang="en-US" sz="2000" dirty="0">
                <a:latin typeface="Times" pitchFamily="2" charset="0"/>
              </a:rPr>
            </a:br>
            <a:endParaRPr lang="en-US" sz="2000" dirty="0"/>
          </a:p>
        </p:txBody>
      </p:sp>
      <p:pic>
        <p:nvPicPr>
          <p:cNvPr id="8" name="Content Placeholder 7" title="Venus of Willendorf">
            <a:extLst>
              <a:ext uri="{FF2B5EF4-FFF2-40B4-BE49-F238E27FC236}">
                <a16:creationId xmlns:a16="http://schemas.microsoft.com/office/drawing/2014/main" id="{D0DA149C-52F8-664A-95C2-DDB27EEC1C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5483" y="288925"/>
            <a:ext cx="4150984" cy="6356195"/>
          </a:xfrm>
        </p:spPr>
      </p:pic>
    </p:spTree>
    <p:extLst>
      <p:ext uri="{BB962C8B-B14F-4D97-AF65-F5344CB8AC3E}">
        <p14:creationId xmlns:p14="http://schemas.microsoft.com/office/powerpoint/2010/main" val="4284130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BE0A8-778D-DC45-8D41-F3F67D02E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2131" y="5145178"/>
            <a:ext cx="3429000" cy="1121807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latin typeface="Times" pitchFamily="2" charset="0"/>
              </a:rPr>
              <a:t>Hall of Bulls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Lascaux,  France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Paleolithic, c. 17,000-15,000 BCE</a:t>
            </a:r>
            <a:br>
              <a:rPr lang="en-US" sz="2000" dirty="0">
                <a:latin typeface="Times" pitchFamily="2" charset="0"/>
              </a:rPr>
            </a:br>
            <a:endParaRPr lang="en-US" sz="2000" dirty="0"/>
          </a:p>
        </p:txBody>
      </p:sp>
      <p:pic>
        <p:nvPicPr>
          <p:cNvPr id="5" name="Content Placeholder 4" title="Halls of Bulls">
            <a:extLst>
              <a:ext uri="{FF2B5EF4-FFF2-40B4-BE49-F238E27FC236}">
                <a16:creationId xmlns:a16="http://schemas.microsoft.com/office/drawing/2014/main" id="{D39543D5-B203-044C-A7B4-E1F81D94FF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606" y="365125"/>
            <a:ext cx="7869147" cy="5901860"/>
          </a:xfrm>
        </p:spPr>
      </p:pic>
    </p:spTree>
    <p:extLst>
      <p:ext uri="{BB962C8B-B14F-4D97-AF65-F5344CB8AC3E}">
        <p14:creationId xmlns:p14="http://schemas.microsoft.com/office/powerpoint/2010/main" val="129876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BC36F-80F3-5744-A7F3-E96B3B787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19160" y="555567"/>
            <a:ext cx="2649909" cy="1717675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 pitchFamily="2" charset="0"/>
              </a:rPr>
              <a:t>Stonehenge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Wiltshire, England</a:t>
            </a:r>
            <a:br>
              <a:rPr lang="en-US" sz="2000" dirty="0">
                <a:latin typeface="Times" pitchFamily="2" charset="0"/>
              </a:rPr>
            </a:br>
            <a:r>
              <a:rPr lang="en-US" sz="2000" dirty="0">
                <a:latin typeface="Times" pitchFamily="2" charset="0"/>
              </a:rPr>
              <a:t>Neolithic Era</a:t>
            </a:r>
            <a:br>
              <a:rPr lang="en-US" sz="2000" dirty="0">
                <a:latin typeface="Times" pitchFamily="2" charset="0"/>
              </a:rPr>
            </a:br>
            <a:endParaRPr lang="en-US" sz="2000" dirty="0"/>
          </a:p>
        </p:txBody>
      </p:sp>
      <p:pic>
        <p:nvPicPr>
          <p:cNvPr id="5" name="Content Placeholder 4" title="Stongehenge">
            <a:extLst>
              <a:ext uri="{FF2B5EF4-FFF2-40B4-BE49-F238E27FC236}">
                <a16:creationId xmlns:a16="http://schemas.microsoft.com/office/drawing/2014/main" id="{F141C6EA-AA29-C840-BF6B-ADA6CC2D75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630" y="555567"/>
            <a:ext cx="7554668" cy="5666001"/>
          </a:xfrm>
        </p:spPr>
      </p:pic>
    </p:spTree>
    <p:extLst>
      <p:ext uri="{BB962C8B-B14F-4D97-AF65-F5344CB8AC3E}">
        <p14:creationId xmlns:p14="http://schemas.microsoft.com/office/powerpoint/2010/main" val="2193666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building&#10;&#10;Description generated with very high confidence">
            <a:extLst>
              <a:ext uri="{FF2B5EF4-FFF2-40B4-BE49-F238E27FC236}">
                <a16:creationId xmlns:a16="http://schemas.microsoft.com/office/drawing/2014/main" id="{30621032-CBEA-1946-B56F-6F94299164F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270" y="500062"/>
            <a:ext cx="8620940" cy="53764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0D510F-014B-594A-9023-2159E3E86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210" y="500062"/>
            <a:ext cx="3249790" cy="1325563"/>
          </a:xfrm>
        </p:spPr>
        <p:txBody>
          <a:bodyPr>
            <a:normAutofit fontScale="90000"/>
          </a:bodyPr>
          <a:lstStyle/>
          <a:p>
            <a:r>
              <a:rPr lang="en-US" sz="2500" dirty="0">
                <a:latin typeface="Times" pitchFamily="2" charset="0"/>
              </a:rPr>
              <a:t>Old Saint Peter’s Basilica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Rome, Italy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C. 360, destroyed 1405</a:t>
            </a:r>
          </a:p>
        </p:txBody>
      </p:sp>
    </p:spTree>
    <p:extLst>
      <p:ext uri="{BB962C8B-B14F-4D97-AF65-F5344CB8AC3E}">
        <p14:creationId xmlns:p14="http://schemas.microsoft.com/office/powerpoint/2010/main" val="11820185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title="The Last Judgment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561" y="2690371"/>
            <a:ext cx="5552076" cy="3433336"/>
          </a:xfrm>
        </p:spPr>
      </p:pic>
      <p:pic>
        <p:nvPicPr>
          <p:cNvPr id="7" name="Content Placeholder 7" title="St. Lazare">
            <a:extLst>
              <a:ext uri="{FF2B5EF4-FFF2-40B4-BE49-F238E27FC236}">
                <a16:creationId xmlns:a16="http://schemas.microsoft.com/office/drawing/2014/main" id="{568EC7A6-750C-8348-8383-CCCA3864173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6054" y="1184132"/>
            <a:ext cx="3960600" cy="5492359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BB5EB77-BA4B-044A-BDF0-3AB23DC248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837" y="96682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The Last Judgment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r>
              <a:rPr lang="en-US" dirty="0" err="1">
                <a:latin typeface="Times" charset="0"/>
                <a:ea typeface="Times" charset="0"/>
                <a:cs typeface="Times" charset="0"/>
              </a:rPr>
              <a:t>Gislebertus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r>
              <a:rPr lang="en-US" dirty="0">
                <a:latin typeface="Times" charset="0"/>
                <a:ea typeface="Times" charset="0"/>
                <a:cs typeface="Times" charset="0"/>
              </a:rPr>
              <a:t>St. Lazare Cathedral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r>
              <a:rPr lang="en-US" dirty="0" err="1">
                <a:latin typeface="Times" charset="0"/>
                <a:ea typeface="Times" charset="0"/>
                <a:cs typeface="Times" charset="0"/>
              </a:rPr>
              <a:t>Autun</a:t>
            </a:r>
            <a:r>
              <a:rPr lang="en-US" dirty="0">
                <a:latin typeface="Times" charset="0"/>
                <a:ea typeface="Times" charset="0"/>
                <a:cs typeface="Times" charset="0"/>
              </a:rPr>
              <a:t>, France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r>
              <a:rPr lang="en-US" dirty="0">
                <a:latin typeface="Times" charset="0"/>
                <a:ea typeface="Times" charset="0"/>
                <a:cs typeface="Times" charset="0"/>
              </a:rPr>
              <a:t>c.  1130 CE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9231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12" descr="Theodora at San Vital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4857" y="3341931"/>
            <a:ext cx="4897559" cy="3312868"/>
          </a:xfrm>
          <a:prstGeom prst="rect">
            <a:avLst/>
          </a:prstGeom>
        </p:spPr>
      </p:pic>
      <p:pic>
        <p:nvPicPr>
          <p:cNvPr id="9" name="Content Placeholder 7" descr="Justinian at San Vitale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395" y="3341931"/>
            <a:ext cx="4559646" cy="3312868"/>
          </a:xfrm>
          <a:prstGeom prst="rect">
            <a:avLst/>
          </a:prstGeom>
        </p:spPr>
      </p:pic>
      <p:pic>
        <p:nvPicPr>
          <p:cNvPr id="10" name="Content Placeholder 6" descr="Christ Apse Mosaic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4179" y="203486"/>
            <a:ext cx="4367922" cy="308825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C08CA3CB-B1CA-6A44-B788-938CA97D9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395" y="1084832"/>
            <a:ext cx="10515600" cy="1325563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" pitchFamily="2" charset="0"/>
              </a:rPr>
              <a:t>Church of San Vitale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Ravenna, Italy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c. 547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Christ in Majesty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Theodora and her Retinue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Justinian and his Retinue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Mosaic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3851793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69A54-81B2-4274-B388-3D09A1164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6279" y="482099"/>
            <a:ext cx="3975721" cy="1923029"/>
          </a:xfrm>
        </p:spPr>
        <p:txBody>
          <a:bodyPr>
            <a:noAutofit/>
          </a:bodyPr>
          <a:lstStyle/>
          <a:p>
            <a:r>
              <a:rPr lang="en-US" sz="2500" dirty="0">
                <a:latin typeface="Times"/>
                <a:cs typeface="Calibri Light"/>
              </a:rPr>
              <a:t>Hagia Sophia</a:t>
            </a:r>
            <a:br>
              <a:rPr lang="en-US" sz="2500" i="1" dirty="0">
                <a:latin typeface="Times"/>
                <a:cs typeface="Calibri Light"/>
              </a:rPr>
            </a:br>
            <a:r>
              <a:rPr lang="en-US" sz="2500" dirty="0">
                <a:latin typeface="Times"/>
                <a:cs typeface="Calibri Light"/>
              </a:rPr>
              <a:t>Isidore of Miletus and </a:t>
            </a:r>
            <a:r>
              <a:rPr lang="en-US" sz="2500" dirty="0" err="1">
                <a:latin typeface="Times"/>
                <a:cs typeface="Calibri Light"/>
              </a:rPr>
              <a:t>Anthemius</a:t>
            </a:r>
            <a:r>
              <a:rPr lang="en-US" sz="2500" dirty="0">
                <a:latin typeface="Times"/>
                <a:cs typeface="Calibri Light"/>
              </a:rPr>
              <a:t> of </a:t>
            </a:r>
            <a:r>
              <a:rPr lang="en-US" sz="2500" dirty="0" err="1">
                <a:latin typeface="Times"/>
                <a:cs typeface="Calibri Light"/>
              </a:rPr>
              <a:t>Tralles</a:t>
            </a:r>
            <a:br>
              <a:rPr lang="en-US" sz="2500" dirty="0">
                <a:latin typeface="Times"/>
                <a:cs typeface="Calibri Light"/>
              </a:rPr>
            </a:br>
            <a:r>
              <a:rPr lang="en-US" sz="2500" dirty="0">
                <a:latin typeface="Times"/>
                <a:cs typeface="Calibri Light"/>
              </a:rPr>
              <a:t>532-537 CE</a:t>
            </a:r>
            <a:br>
              <a:rPr lang="en-US" sz="2500" dirty="0">
                <a:latin typeface="Times"/>
                <a:cs typeface="Calibri Light"/>
              </a:rPr>
            </a:br>
            <a:r>
              <a:rPr lang="en-US" sz="2500" dirty="0">
                <a:latin typeface="Times"/>
                <a:cs typeface="Calibri Light"/>
              </a:rPr>
              <a:t>Constantinople (Istanbul, Turkey)</a:t>
            </a:r>
          </a:p>
        </p:txBody>
      </p:sp>
      <p:pic>
        <p:nvPicPr>
          <p:cNvPr id="8" name="Picture 8" descr="A group of people walking in front of a building&#10;&#10;Description generated with very high confidence">
            <a:extLst>
              <a:ext uri="{FF2B5EF4-FFF2-40B4-BE49-F238E27FC236}">
                <a16:creationId xmlns:a16="http://schemas.microsoft.com/office/drawing/2014/main" id="{E15F63C5-7BD2-46B7-94C7-302823B5A3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901" y="482099"/>
            <a:ext cx="7830478" cy="523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1896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41A02-838D-1848-B3DF-C927CF8C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0" y="365125"/>
            <a:ext cx="6146800" cy="1844675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" pitchFamily="2" charset="0"/>
              </a:rPr>
              <a:t>Virgin and Child between Saints Theodore and George</a:t>
            </a:r>
            <a:br>
              <a:rPr lang="en-US" sz="2500" i="1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6th or early 7</a:t>
            </a:r>
            <a:r>
              <a:rPr lang="en-US" sz="2500" baseline="30000" dirty="0">
                <a:latin typeface="Times" pitchFamily="2" charset="0"/>
              </a:rPr>
              <a:t>th</a:t>
            </a:r>
            <a:r>
              <a:rPr lang="en-US" sz="2500" dirty="0">
                <a:latin typeface="Times" pitchFamily="2" charset="0"/>
              </a:rPr>
              <a:t> Century</a:t>
            </a:r>
            <a:br>
              <a:rPr lang="en-US" sz="2500" dirty="0">
                <a:latin typeface="Times" pitchFamily="2" charset="0"/>
              </a:rPr>
            </a:br>
            <a:endParaRPr lang="en-US" sz="2500" i="1" dirty="0">
              <a:latin typeface="Times" pitchFamily="2" charset="0"/>
            </a:endParaRPr>
          </a:p>
        </p:txBody>
      </p:sp>
      <p:pic>
        <p:nvPicPr>
          <p:cNvPr id="5" name="Content Placeholder 4" descr="Virgin and Child with Saints">
            <a:extLst>
              <a:ext uri="{FF2B5EF4-FFF2-40B4-BE49-F238E27FC236}">
                <a16:creationId xmlns:a16="http://schemas.microsoft.com/office/drawing/2014/main" id="{791BF8A4-38A8-D14C-9FED-8CBD75985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7850" y="264771"/>
            <a:ext cx="4629150" cy="6328458"/>
          </a:xfrm>
        </p:spPr>
      </p:pic>
    </p:spTree>
    <p:extLst>
      <p:ext uri="{BB962C8B-B14F-4D97-AF65-F5344CB8AC3E}">
        <p14:creationId xmlns:p14="http://schemas.microsoft.com/office/powerpoint/2010/main" val="19990670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title="Corvey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386" y="46591"/>
            <a:ext cx="5029774" cy="6704729"/>
          </a:xfrm>
        </p:spPr>
      </p:pic>
      <p:pic>
        <p:nvPicPr>
          <p:cNvPr id="4" name="Content Placeholder 5" title="Corvey Plan">
            <a:extLst>
              <a:ext uri="{FF2B5EF4-FFF2-40B4-BE49-F238E27FC236}">
                <a16:creationId xmlns:a16="http://schemas.microsoft.com/office/drawing/2014/main" id="{964FEEBF-E5F7-A644-B596-F147AE2C0DC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431" y="548640"/>
            <a:ext cx="6711063" cy="2942706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B5C9F345-E3B9-764B-AF24-E1A92220C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7829" y="4703543"/>
            <a:ext cx="6534665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Times" charset="0"/>
                <a:ea typeface="Times" charset="0"/>
                <a:cs typeface="Times" charset="0"/>
              </a:rPr>
              <a:t>Imperial Abbey of </a:t>
            </a:r>
            <a:r>
              <a:rPr lang="en-US" dirty="0" err="1">
                <a:latin typeface="Times" charset="0"/>
                <a:ea typeface="Times" charset="0"/>
                <a:cs typeface="Times" charset="0"/>
              </a:rPr>
              <a:t>Corvey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r>
              <a:rPr lang="en-US" dirty="0">
                <a:latin typeface="Times" charset="0"/>
                <a:ea typeface="Times" charset="0"/>
                <a:cs typeface="Times" charset="0"/>
              </a:rPr>
              <a:t>Germany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r>
              <a:rPr lang="en-US" dirty="0">
                <a:latin typeface="Times" charset="0"/>
                <a:ea typeface="Times" charset="0"/>
                <a:cs typeface="Times" charset="0"/>
              </a:rPr>
              <a:t>Consecrated 844 CE</a:t>
            </a:r>
            <a:br>
              <a:rPr lang="en-US" dirty="0">
                <a:latin typeface="Times" charset="0"/>
                <a:ea typeface="Times" charset="0"/>
                <a:cs typeface="Times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589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9FCBA-D53A-41EF-8588-7B9282307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80304" y="5142778"/>
            <a:ext cx="4444721" cy="1345680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Times"/>
                <a:cs typeface="Calibri Light"/>
              </a:rPr>
              <a:t>Head of a Roman Patrician from </a:t>
            </a:r>
            <a:r>
              <a:rPr lang="en-US" sz="2000" i="1" dirty="0" err="1">
                <a:latin typeface="Times"/>
                <a:cs typeface="Calibri Light"/>
              </a:rPr>
              <a:t>Otricoli</a:t>
            </a:r>
            <a:br>
              <a:rPr lang="en-US" sz="2000" i="1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c. 75-50 BCE</a:t>
            </a:r>
            <a:br>
              <a:rPr lang="en-US" sz="2000" i="1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Marble</a:t>
            </a:r>
          </a:p>
        </p:txBody>
      </p:sp>
      <p:pic>
        <p:nvPicPr>
          <p:cNvPr id="4" name="Picture 4" descr="A close up of a person wearing glasses&#10;&#10;Description generated with very high confidence">
            <a:extLst>
              <a:ext uri="{FF2B5EF4-FFF2-40B4-BE49-F238E27FC236}">
                <a16:creationId xmlns:a16="http://schemas.microsoft.com/office/drawing/2014/main" id="{A341EB1C-6EB0-48CF-B3E5-BE8AD25F39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8301" y="309680"/>
            <a:ext cx="4462180" cy="617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0121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4B9F0-B112-1D4C-8A07-E856F750A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28" y="1230539"/>
            <a:ext cx="6193971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Basilica of Saint-Denis</a:t>
            </a:r>
            <a:br>
              <a:rPr lang="en-US" dirty="0"/>
            </a:br>
            <a:r>
              <a:rPr lang="en-US" dirty="0"/>
              <a:t>Ambulatory</a:t>
            </a:r>
            <a:br>
              <a:rPr lang="en-US" dirty="0"/>
            </a:br>
            <a:r>
              <a:rPr lang="en-US" dirty="0"/>
              <a:t>St. Denis, France</a:t>
            </a:r>
            <a:br>
              <a:rPr lang="en-US" dirty="0"/>
            </a:br>
            <a:r>
              <a:rPr lang="en-US" dirty="0"/>
              <a:t>choir completed 1144</a:t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 title="Saint Denis">
            <a:extLst>
              <a:ext uri="{FF2B5EF4-FFF2-40B4-BE49-F238E27FC236}">
                <a16:creationId xmlns:a16="http://schemas.microsoft.com/office/drawing/2014/main" id="{65249863-19FC-7140-BA24-633BB12C8A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365125"/>
            <a:ext cx="4142014" cy="6008320"/>
          </a:xfrm>
        </p:spPr>
      </p:pic>
    </p:spTree>
    <p:extLst>
      <p:ext uri="{BB962C8B-B14F-4D97-AF65-F5344CB8AC3E}">
        <p14:creationId xmlns:p14="http://schemas.microsoft.com/office/powerpoint/2010/main" val="2810753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E0F24-0B32-468D-A715-6750F3B8F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025" y="547916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000" dirty="0">
                <a:latin typeface="Times"/>
                <a:cs typeface="Calibri Light" panose="020F0302020204030204"/>
              </a:rPr>
              <a:t>The Parthenon</a:t>
            </a:r>
            <a:br>
              <a:rPr lang="en-US" sz="2000" dirty="0">
                <a:latin typeface="Times"/>
                <a:cs typeface="Calibri Light" panose="020F0302020204030204"/>
              </a:rPr>
            </a:br>
            <a:r>
              <a:rPr lang="en-US" sz="2000" dirty="0">
                <a:latin typeface="Times"/>
                <a:cs typeface="Calibri Light" panose="020F0302020204030204"/>
              </a:rPr>
              <a:t>447-432 BCE (Classical)</a:t>
            </a:r>
            <a:br>
              <a:rPr lang="en-US" sz="2000" dirty="0">
                <a:latin typeface="Times"/>
                <a:cs typeface="Calibri Light" panose="020F0302020204030204"/>
              </a:rPr>
            </a:br>
            <a:r>
              <a:rPr lang="en-US" sz="2000" dirty="0">
                <a:latin typeface="Times"/>
                <a:cs typeface="Calibri Light" panose="020F0302020204030204"/>
              </a:rPr>
              <a:t>Athens, Greece</a:t>
            </a:r>
            <a:br>
              <a:rPr lang="en-US" sz="2000" dirty="0">
                <a:latin typeface="Times"/>
                <a:cs typeface="Calibri Light" panose="020F0302020204030204"/>
              </a:rPr>
            </a:br>
            <a:r>
              <a:rPr lang="en-US" sz="2000" dirty="0" err="1">
                <a:latin typeface="Times"/>
                <a:cs typeface="Calibri Light" panose="020F0302020204030204"/>
              </a:rPr>
              <a:t>Iktinos</a:t>
            </a:r>
            <a:r>
              <a:rPr lang="en-US" sz="2000" dirty="0">
                <a:latin typeface="Times"/>
                <a:cs typeface="Calibri Light" panose="020F0302020204030204"/>
              </a:rPr>
              <a:t> and </a:t>
            </a:r>
            <a:r>
              <a:rPr lang="en-US" sz="2000" dirty="0" err="1">
                <a:latin typeface="Times"/>
                <a:cs typeface="Calibri Light" panose="020F0302020204030204"/>
              </a:rPr>
              <a:t>Callicrates</a:t>
            </a:r>
          </a:p>
        </p:txBody>
      </p:sp>
      <p:pic>
        <p:nvPicPr>
          <p:cNvPr id="4" name="Picture 4" descr="A large stone building&#10;&#10;Description generated with very high confidence">
            <a:extLst>
              <a:ext uri="{FF2B5EF4-FFF2-40B4-BE49-F238E27FC236}">
                <a16:creationId xmlns:a16="http://schemas.microsoft.com/office/drawing/2014/main" id="{3B976914-E2A1-43A6-8ED8-172D3C575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5445" y="183790"/>
            <a:ext cx="7854615" cy="523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21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CC1A-F759-4083-85EA-82ABE1C6B2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01218" y="4721465"/>
            <a:ext cx="4685583" cy="1605922"/>
          </a:xfrm>
        </p:spPr>
        <p:txBody>
          <a:bodyPr>
            <a:normAutofit/>
          </a:bodyPr>
          <a:lstStyle/>
          <a:p>
            <a:r>
              <a:rPr lang="en-US" sz="2000" i="1" dirty="0">
                <a:latin typeface="Times"/>
                <a:cs typeface="Calibri Light"/>
              </a:rPr>
              <a:t>Doryphoros</a:t>
            </a:r>
            <a:br>
              <a:rPr lang="en-US" sz="2000" i="1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Polykleitos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Marble after a bronze Original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1st century BCE (original c. 440 BCE)</a:t>
            </a:r>
          </a:p>
        </p:txBody>
      </p:sp>
      <p:pic>
        <p:nvPicPr>
          <p:cNvPr id="4" name="Picture 4" descr="A person standing posing for the camera&#10;&#10;Description generated with very high confidence">
            <a:extLst>
              <a:ext uri="{FF2B5EF4-FFF2-40B4-BE49-F238E27FC236}">
                <a16:creationId xmlns:a16="http://schemas.microsoft.com/office/drawing/2014/main" id="{F122ACF3-CB61-48D2-B4D4-0A8AB338D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046" y="366323"/>
            <a:ext cx="3210832" cy="596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416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228CA-4E8C-4CB2-B864-E9F07E781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1049" y="5310936"/>
            <a:ext cx="4513053" cy="1260866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"/>
                <a:cs typeface="Calibri Light"/>
              </a:rPr>
              <a:t>Marble statue of a kouros (youth)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c. 590-580 BCE (archaic)</a:t>
            </a:r>
            <a:br>
              <a:rPr lang="en-US" sz="2000" dirty="0">
                <a:latin typeface="Times"/>
                <a:cs typeface="Calibri Light"/>
              </a:rPr>
            </a:br>
            <a:r>
              <a:rPr lang="en-US" sz="2000" dirty="0">
                <a:latin typeface="Times"/>
                <a:cs typeface="Calibri Light"/>
              </a:rPr>
              <a:t>Marble</a:t>
            </a:r>
            <a:br>
              <a:rPr lang="en-US" sz="2000" dirty="0">
                <a:latin typeface="Times"/>
                <a:cs typeface="Calibri Light"/>
              </a:rPr>
            </a:br>
            <a:endParaRPr lang="en-US" sz="2000" dirty="0">
              <a:latin typeface="Times"/>
              <a:cs typeface="Calibri Light"/>
            </a:endParaRPr>
          </a:p>
        </p:txBody>
      </p:sp>
      <p:pic>
        <p:nvPicPr>
          <p:cNvPr id="4" name="Picture 4" descr="A picture containing wall, man, person, indoor&#10;&#10;Description generated with high confidence">
            <a:extLst>
              <a:ext uri="{FF2B5EF4-FFF2-40B4-BE49-F238E27FC236}">
                <a16:creationId xmlns:a16="http://schemas.microsoft.com/office/drawing/2014/main" id="{78F04789-EFA0-4CF2-9500-39C25BDA8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826" y="280059"/>
            <a:ext cx="4011479" cy="629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0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BD1D-E932-9A42-A8F6-68A761FF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468" y="365125"/>
            <a:ext cx="5987321" cy="1253813"/>
          </a:xfrm>
        </p:spPr>
        <p:txBody>
          <a:bodyPr>
            <a:normAutofit/>
          </a:bodyPr>
          <a:lstStyle/>
          <a:p>
            <a:r>
              <a:rPr lang="en-US" sz="2500" dirty="0">
                <a:latin typeface="Times" pitchFamily="2" charset="0"/>
              </a:rPr>
              <a:t>Seated Buddha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Late 6</a:t>
            </a:r>
            <a:r>
              <a:rPr lang="en-US" sz="2500" baseline="30000" dirty="0">
                <a:latin typeface="Times" pitchFamily="2" charset="0"/>
              </a:rPr>
              <a:t>th</a:t>
            </a:r>
            <a:r>
              <a:rPr lang="en-US" sz="2500" dirty="0">
                <a:latin typeface="Times" pitchFamily="2" charset="0"/>
              </a:rPr>
              <a:t>-early 7</a:t>
            </a:r>
            <a:r>
              <a:rPr lang="en-US" sz="2500" baseline="30000" dirty="0">
                <a:latin typeface="Times" pitchFamily="2" charset="0"/>
              </a:rPr>
              <a:t>th</a:t>
            </a:r>
            <a:r>
              <a:rPr lang="en-US" sz="2500" dirty="0">
                <a:latin typeface="Times" pitchFamily="2" charset="0"/>
              </a:rPr>
              <a:t> Century CE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India</a:t>
            </a:r>
          </a:p>
        </p:txBody>
      </p:sp>
      <p:pic>
        <p:nvPicPr>
          <p:cNvPr id="5" name="Content Placeholder 4" title="Seated Buddha 6th Century">
            <a:extLst>
              <a:ext uri="{FF2B5EF4-FFF2-40B4-BE49-F238E27FC236}">
                <a16:creationId xmlns:a16="http://schemas.microsoft.com/office/drawing/2014/main" id="{971099E8-1DA6-534C-B7E5-B4D222D1C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773" y="365125"/>
            <a:ext cx="4846820" cy="6069061"/>
          </a:xfrm>
        </p:spPr>
      </p:pic>
    </p:spTree>
    <p:extLst>
      <p:ext uri="{BB962C8B-B14F-4D97-AF65-F5344CB8AC3E}">
        <p14:creationId xmlns:p14="http://schemas.microsoft.com/office/powerpoint/2010/main" val="1515400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B1197-CED3-AB49-AC87-DA91C7E40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0665" y="709171"/>
            <a:ext cx="3933037" cy="1618393"/>
          </a:xfrm>
        </p:spPr>
        <p:txBody>
          <a:bodyPr>
            <a:normAutofit fontScale="90000"/>
          </a:bodyPr>
          <a:lstStyle/>
          <a:p>
            <a:r>
              <a:rPr lang="en-US" sz="2500" dirty="0">
                <a:latin typeface="Times" pitchFamily="2" charset="0"/>
              </a:rPr>
              <a:t>Dome of the Rock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Jerusalem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691-92 CE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Associated with ’Abd al-Malik</a:t>
            </a:r>
            <a:br>
              <a:rPr lang="en-US" sz="2500" dirty="0">
                <a:latin typeface="Times" pitchFamily="2" charset="0"/>
              </a:rPr>
            </a:br>
            <a:endParaRPr lang="en-US" sz="2500" dirty="0">
              <a:latin typeface="Times" pitchFamily="2" charset="0"/>
            </a:endParaRPr>
          </a:p>
        </p:txBody>
      </p:sp>
      <p:pic>
        <p:nvPicPr>
          <p:cNvPr id="4" name="Picture 3" title="Dome of the Rock">
            <a:extLst>
              <a:ext uri="{FF2B5EF4-FFF2-40B4-BE49-F238E27FC236}">
                <a16:creationId xmlns:a16="http://schemas.microsoft.com/office/drawing/2014/main" id="{15EFD563-4C1D-1740-A8AA-DF99FD06C56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1216" y="709171"/>
            <a:ext cx="7648191" cy="50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145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FD900F-8E15-744F-9333-845B707E1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170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500" dirty="0">
                <a:latin typeface="Times" pitchFamily="2" charset="0"/>
              </a:rPr>
              <a:t>Terracotta Army of Emperor Qin Shi Huang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210-209 BCE</a:t>
            </a:r>
            <a:br>
              <a:rPr lang="en-US" sz="2500" dirty="0">
                <a:latin typeface="Times" pitchFamily="2" charset="0"/>
              </a:rPr>
            </a:br>
            <a:r>
              <a:rPr lang="en-US" sz="2500" dirty="0">
                <a:latin typeface="Times" pitchFamily="2" charset="0"/>
              </a:rPr>
              <a:t>China</a:t>
            </a:r>
          </a:p>
        </p:txBody>
      </p:sp>
      <p:pic>
        <p:nvPicPr>
          <p:cNvPr id="5" name="Content Placeholder 4" title="Terracotta Army of Emperor  Qin Shi Huang">
            <a:extLst>
              <a:ext uri="{FF2B5EF4-FFF2-40B4-BE49-F238E27FC236}">
                <a16:creationId xmlns:a16="http://schemas.microsoft.com/office/drawing/2014/main" id="{160CF3EB-7BCD-F342-AD96-871B7F393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862" y="1527267"/>
            <a:ext cx="8310276" cy="4655920"/>
          </a:xfrm>
        </p:spPr>
      </p:pic>
    </p:spTree>
    <p:extLst>
      <p:ext uri="{BB962C8B-B14F-4D97-AF65-F5344CB8AC3E}">
        <p14:creationId xmlns:p14="http://schemas.microsoft.com/office/powerpoint/2010/main" val="36031028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446</Words>
  <Application>Microsoft Macintosh PowerPoint</Application>
  <PresentationFormat>Widescreen</PresentationFormat>
  <Paragraphs>32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Times</vt:lpstr>
      <vt:lpstr>Office Theme</vt:lpstr>
      <vt:lpstr>Pantheon 113-125 CE Rome, Italy </vt:lpstr>
      <vt:lpstr>Augustus of Prima Porta Early 1st Century, c. 20 BCE Marble, after a Bronze original H. 6’6’’  </vt:lpstr>
      <vt:lpstr>Head of a Roman Patrician from Otricoli c. 75-50 BCE Marble</vt:lpstr>
      <vt:lpstr>The Parthenon 447-432 BCE (Classical) Athens, Greece Iktinos and Callicrates</vt:lpstr>
      <vt:lpstr>Doryphoros Polykleitos Marble after a bronze Original 1st century BCE (original c. 440 BCE)</vt:lpstr>
      <vt:lpstr>Marble statue of a kouros (youth) c. 590-580 BCE (archaic) Marble </vt:lpstr>
      <vt:lpstr>Seated Buddha Late 6th-early 7th Century CE India</vt:lpstr>
      <vt:lpstr>Dome of the Rock Jerusalem 691-92 CE Associated with ’Abd al-Malik </vt:lpstr>
      <vt:lpstr>Terracotta Army of Emperor Qin Shi Huang 210-209 BCE China</vt:lpstr>
      <vt:lpstr>Great Stupa Sanchi, India 3rd Century BCE</vt:lpstr>
      <vt:lpstr>Menkaure and His Queen 2548-2530 BCE Egypt </vt:lpstr>
      <vt:lpstr>Akhenaten, Nefertiti and their Children c. 1340 BCE Egypt</vt:lpstr>
      <vt:lpstr>The Seated Scribe 2600s BCE Egypt </vt:lpstr>
      <vt:lpstr>Pyramid of Khufu c. 2580-2560 BCE Egypt</vt:lpstr>
      <vt:lpstr>Pyramid of Djoser Imhotep c. 2667-2648 BCE Saqqara, Egypt</vt:lpstr>
      <vt:lpstr>Narmer Palette Egypt c. 3200-3000 BCE </vt:lpstr>
      <vt:lpstr>Tell Asmar Hoard ca. 2900-2550 BCE Eshnunna (modern Tell Asmar), Iraq</vt:lpstr>
      <vt:lpstr>Ziggurat of Ur 21st Century BCE Mudbrick, faced with Bitumen Ur, Iraq</vt:lpstr>
      <vt:lpstr>Standard of Ur c. 2600 BCE Royal Cemetery, Ur</vt:lpstr>
      <vt:lpstr>Warka Vase c. 3200-3000 BCE Uruk, Sumer (Modern Iraq) </vt:lpstr>
      <vt:lpstr>Venus of Willendorf Willendorf, Austria Paleolithic, c. 28,000-25,000 BCE 4.4 inches tall </vt:lpstr>
      <vt:lpstr>Hall of Bulls Lascaux,  France Paleolithic, c. 17,000-15,000 BCE </vt:lpstr>
      <vt:lpstr>Stonehenge Wiltshire, England Neolithic Era </vt:lpstr>
      <vt:lpstr>Old Saint Peter’s Basilica Rome, Italy C. 360, destroyed 1405</vt:lpstr>
      <vt:lpstr>The Last Judgment Gislebertus St. Lazare Cathedral Autun, France c.  1130 CE </vt:lpstr>
      <vt:lpstr>Church of San Vitale Ravenna, Italy c. 547 Christ in Majesty Theodora and her Retinue Justinian and his Retinue Mosaic</vt:lpstr>
      <vt:lpstr>Hagia Sophia Isidore of Miletus and Anthemius of Tralles 532-537 CE Constantinople (Istanbul, Turkey)</vt:lpstr>
      <vt:lpstr>Virgin and Child between Saints Theodore and George 6th or early 7th Century </vt:lpstr>
      <vt:lpstr>Imperial Abbey of Corvey Germany Consecrated 844 CE </vt:lpstr>
      <vt:lpstr>Basilica of Saint-Denis Ambulatory St. Denis, France choir completed 1144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Carroll</dc:creator>
  <cp:lastModifiedBy>Anna Carroll</cp:lastModifiedBy>
  <cp:revision>13</cp:revision>
  <dcterms:created xsi:type="dcterms:W3CDTF">2019-10-02T14:31:09Z</dcterms:created>
  <dcterms:modified xsi:type="dcterms:W3CDTF">2020-03-04T02:54:41Z</dcterms:modified>
</cp:coreProperties>
</file>