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86" r:id="rId2"/>
    <p:sldId id="258" r:id="rId3"/>
    <p:sldId id="259" r:id="rId4"/>
    <p:sldId id="260" r:id="rId5"/>
    <p:sldId id="261" r:id="rId6"/>
    <p:sldId id="284" r:id="rId7"/>
    <p:sldId id="266" r:id="rId8"/>
    <p:sldId id="262" r:id="rId9"/>
    <p:sldId id="265" r:id="rId10"/>
    <p:sldId id="267" r:id="rId11"/>
    <p:sldId id="263" r:id="rId12"/>
    <p:sldId id="264" r:id="rId13"/>
    <p:sldId id="271" r:id="rId14"/>
    <p:sldId id="285" r:id="rId15"/>
    <p:sldId id="269" r:id="rId16"/>
    <p:sldId id="268" r:id="rId17"/>
    <p:sldId id="270" r:id="rId18"/>
    <p:sldId id="275" r:id="rId19"/>
    <p:sldId id="272" r:id="rId20"/>
    <p:sldId id="273" r:id="rId21"/>
    <p:sldId id="276" r:id="rId22"/>
    <p:sldId id="280" r:id="rId23"/>
    <p:sldId id="277" r:id="rId24"/>
    <p:sldId id="278" r:id="rId25"/>
    <p:sldId id="279"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420"/>
    <p:restoredTop sz="57692"/>
  </p:normalViewPr>
  <p:slideViewPr>
    <p:cSldViewPr snapToGrid="0" snapToObjects="1">
      <p:cViewPr varScale="1">
        <p:scale>
          <a:sx n="49" d="100"/>
          <a:sy n="49" d="100"/>
        </p:scale>
        <p:origin x="208" y="48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50F5F-E871-9648-A386-9A863DB31082}" type="datetimeFigureOut">
              <a:rPr lang="en-US" smtClean="0"/>
              <a:t>4/4/20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EB6B1-FABA-9144-8B60-F98ECB2C4098}" type="slidenum">
              <a:rPr lang="en-US" smtClean="0"/>
              <a:t>‹#›</a:t>
            </a:fld>
            <a:endParaRPr lang="en-US"/>
          </a:p>
        </p:txBody>
      </p:sp>
    </p:spTree>
    <p:extLst>
      <p:ext uri="{BB962C8B-B14F-4D97-AF65-F5344CB8AC3E}">
        <p14:creationId xmlns:p14="http://schemas.microsoft.com/office/powerpoint/2010/main" val="285468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EB6B1-FABA-9144-8B60-F98ECB2C4098}" type="slidenum">
              <a:rPr lang="en-US" smtClean="0"/>
              <a:t>1</a:t>
            </a:fld>
            <a:endParaRPr lang="en-US"/>
          </a:p>
        </p:txBody>
      </p:sp>
    </p:spTree>
    <p:extLst>
      <p:ext uri="{BB962C8B-B14F-4D97-AF65-F5344CB8AC3E}">
        <p14:creationId xmlns:p14="http://schemas.microsoft.com/office/powerpoint/2010/main" val="188818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Leonardo was not the first to abandon the strict profile of earlier portraiture. This portrait by Hans Memling is also in ¾ profile. Unlike Leonardo though, Memling does not use sfumato and the young man does not look out at the viewer, preventing engagement between the figure and the sitter (the person posing for the portrait, in this case the young man at prayer).</a:t>
            </a:r>
          </a:p>
        </p:txBody>
      </p:sp>
      <p:sp>
        <p:nvSpPr>
          <p:cNvPr id="4" name="Slide Number Placeholder 3"/>
          <p:cNvSpPr>
            <a:spLocks noGrp="1"/>
          </p:cNvSpPr>
          <p:nvPr>
            <p:ph type="sldNum" sz="quarter" idx="5"/>
          </p:nvPr>
        </p:nvSpPr>
        <p:spPr/>
        <p:txBody>
          <a:bodyPr/>
          <a:lstStyle/>
          <a:p>
            <a:fld id="{0F0EB6B1-FABA-9144-8B60-F98ECB2C4098}" type="slidenum">
              <a:rPr lang="en-US" smtClean="0"/>
              <a:t>10</a:t>
            </a:fld>
            <a:endParaRPr lang="en-US"/>
          </a:p>
        </p:txBody>
      </p:sp>
    </p:spTree>
    <p:extLst>
      <p:ext uri="{BB962C8B-B14F-4D97-AF65-F5344CB8AC3E}">
        <p14:creationId xmlns:p14="http://schemas.microsoft.com/office/powerpoint/2010/main" val="140952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think about  perspective for a moment. </a:t>
            </a:r>
            <a:r>
              <a:rPr lang="en-US" i="1" dirty="0"/>
              <a:t>Mona Lisa</a:t>
            </a:r>
            <a:r>
              <a:rPr lang="en-US" i="0" dirty="0"/>
              <a:t> uses atmospheric perspective and </a:t>
            </a:r>
            <a:r>
              <a:rPr lang="en-US" i="1" dirty="0"/>
              <a:t>The Last Supper</a:t>
            </a:r>
            <a:r>
              <a:rPr lang="en-US" i="0" u="none" dirty="0"/>
              <a:t> uses linear perspective. Both can be used at the same time. There is no linear perspective in </a:t>
            </a:r>
            <a:r>
              <a:rPr lang="en-US" i="1" u="none" dirty="0"/>
              <a:t>Mona Lisa</a:t>
            </a:r>
            <a:r>
              <a:rPr lang="en-US" i="0" u="none" dirty="0"/>
              <a:t>, but can you see any atmospheric perspective in </a:t>
            </a:r>
            <a:r>
              <a:rPr lang="en-US" i="1" u="none" dirty="0"/>
              <a:t>The Last Supper</a:t>
            </a:r>
            <a:r>
              <a:rPr lang="en-US" i="0" u="none" dirty="0"/>
              <a:t>? Look closely at the windows and observe the small, blurry mountains in the background- this is atmospheric perspective in a painting that primarily uses linear perspective.</a:t>
            </a:r>
            <a:endParaRPr lang="en-US" dirty="0"/>
          </a:p>
        </p:txBody>
      </p:sp>
      <p:sp>
        <p:nvSpPr>
          <p:cNvPr id="4" name="Slide Number Placeholder 3"/>
          <p:cNvSpPr>
            <a:spLocks noGrp="1"/>
          </p:cNvSpPr>
          <p:nvPr>
            <p:ph type="sldNum" sz="quarter" idx="5"/>
          </p:nvPr>
        </p:nvSpPr>
        <p:spPr/>
        <p:txBody>
          <a:bodyPr/>
          <a:lstStyle/>
          <a:p>
            <a:fld id="{0F0EB6B1-FABA-9144-8B60-F98ECB2C4098}" type="slidenum">
              <a:rPr lang="en-US" smtClean="0"/>
              <a:t>11</a:t>
            </a:fld>
            <a:endParaRPr lang="en-US"/>
          </a:p>
        </p:txBody>
      </p:sp>
    </p:spTree>
    <p:extLst>
      <p:ext uri="{BB962C8B-B14F-4D97-AF65-F5344CB8AC3E}">
        <p14:creationId xmlns:p14="http://schemas.microsoft.com/office/powerpoint/2010/main" val="3103367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Leonardo is also known for his sketches, like this one, which was found in his copy of the Roman architect Vitruvius’ treatise on architecture. In this sketch, Leonardo shows the ideal proportions of the human body. Leonardo is displaying the same interests that Greco-Roman artists did. Recall Polykleitos’ canon of proportions, or </a:t>
            </a:r>
            <a:r>
              <a:rPr lang="en-US" dirty="0" err="1"/>
              <a:t>Iktinos</a:t>
            </a:r>
            <a:r>
              <a:rPr lang="en-US" dirty="0"/>
              <a:t> and </a:t>
            </a:r>
            <a:r>
              <a:rPr lang="en-US" dirty="0" err="1"/>
              <a:t>Kallikrates</a:t>
            </a:r>
            <a:r>
              <a:rPr lang="en-US" dirty="0"/>
              <a:t>’ use of math and proportions to design the Parthenon. Leonardo is using math to perfect anatomy. Leonardo takes this a step further though and adds modern science. He is known to have observed the human body and experimented with cadavers (which was illegal at the time) to understand how the human body worked so that he could depict it more accurately.</a:t>
            </a:r>
          </a:p>
        </p:txBody>
      </p:sp>
      <p:sp>
        <p:nvSpPr>
          <p:cNvPr id="4" name="Slide Number Placeholder 3"/>
          <p:cNvSpPr>
            <a:spLocks noGrp="1"/>
          </p:cNvSpPr>
          <p:nvPr>
            <p:ph type="sldNum" sz="quarter" idx="5"/>
          </p:nvPr>
        </p:nvSpPr>
        <p:spPr/>
        <p:txBody>
          <a:bodyPr/>
          <a:lstStyle/>
          <a:p>
            <a:fld id="{0F0EB6B1-FABA-9144-8B60-F98ECB2C4098}" type="slidenum">
              <a:rPr lang="en-US" smtClean="0"/>
              <a:t>12</a:t>
            </a:fld>
            <a:endParaRPr lang="en-US"/>
          </a:p>
        </p:txBody>
      </p:sp>
    </p:spTree>
    <p:extLst>
      <p:ext uri="{BB962C8B-B14F-4D97-AF65-F5344CB8AC3E}">
        <p14:creationId xmlns:p14="http://schemas.microsoft.com/office/powerpoint/2010/main" val="1578058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the Sistine Chapel, the Pope’s private chapel, the same chapel where we saw Perugino’s </a:t>
            </a:r>
            <a:r>
              <a:rPr lang="en-US" i="1" dirty="0"/>
              <a:t>Delivery of the Keys to St. Peter</a:t>
            </a:r>
            <a:r>
              <a:rPr lang="en-US" i="0" dirty="0"/>
              <a:t>. Today we’re going to look at the ceiling, which was originally blue with stars. The pope asked Michelangelo to redo it with geometric designs and images of the 12 apostles. Michelangelo proposed something else though, and suggested old testament scenes divided by painted architectural elements.</a:t>
            </a:r>
            <a:endParaRPr lang="en-US" dirty="0"/>
          </a:p>
        </p:txBody>
      </p:sp>
      <p:sp>
        <p:nvSpPr>
          <p:cNvPr id="4" name="Slide Number Placeholder 3"/>
          <p:cNvSpPr>
            <a:spLocks noGrp="1"/>
          </p:cNvSpPr>
          <p:nvPr>
            <p:ph type="sldNum" sz="quarter" idx="5"/>
          </p:nvPr>
        </p:nvSpPr>
        <p:spPr/>
        <p:txBody>
          <a:bodyPr/>
          <a:lstStyle/>
          <a:p>
            <a:fld id="{0F0EB6B1-FABA-9144-8B60-F98ECB2C4098}" type="slidenum">
              <a:rPr lang="en-US" smtClean="0"/>
              <a:t>13</a:t>
            </a:fld>
            <a:endParaRPr lang="en-US"/>
          </a:p>
        </p:txBody>
      </p:sp>
    </p:spTree>
    <p:extLst>
      <p:ext uri="{BB962C8B-B14F-4D97-AF65-F5344CB8AC3E}">
        <p14:creationId xmlns:p14="http://schemas.microsoft.com/office/powerpoint/2010/main" val="2133311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whole ceiling. It is entirely painted on a flat surface. All of the architectural elements, like the columns and decorative molding are painted to look 3D. We call this type of art </a:t>
            </a:r>
            <a:r>
              <a:rPr lang="en-US" b="1" dirty="0"/>
              <a:t>illusionistic- art that creates the illusion of a real object or scene</a:t>
            </a:r>
            <a:r>
              <a:rPr lang="en-US" b="0" dirty="0"/>
              <a:t>. Michelangelo is trying to trick the viewer into thinking that we’re seeing actual figures and architectural elements, and not looking at a painting, by making the composition so realistic. It has been painted to look like there are columns dividing the space, but the entire ceiling is in fact flat.</a:t>
            </a:r>
            <a:endParaRPr lang="en-US" dirty="0"/>
          </a:p>
        </p:txBody>
      </p:sp>
      <p:sp>
        <p:nvSpPr>
          <p:cNvPr id="4" name="Slide Number Placeholder 3"/>
          <p:cNvSpPr>
            <a:spLocks noGrp="1"/>
          </p:cNvSpPr>
          <p:nvPr>
            <p:ph type="sldNum" sz="quarter" idx="5"/>
          </p:nvPr>
        </p:nvSpPr>
        <p:spPr/>
        <p:txBody>
          <a:bodyPr/>
          <a:lstStyle/>
          <a:p>
            <a:fld id="{0F0EB6B1-FABA-9144-8B60-F98ECB2C4098}" type="slidenum">
              <a:rPr lang="en-US" smtClean="0"/>
              <a:t>14</a:t>
            </a:fld>
            <a:endParaRPr lang="en-US"/>
          </a:p>
        </p:txBody>
      </p:sp>
    </p:spTree>
    <p:extLst>
      <p:ext uri="{BB962C8B-B14F-4D97-AF65-F5344CB8AC3E}">
        <p14:creationId xmlns:p14="http://schemas.microsoft.com/office/powerpoint/2010/main" val="123348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Michelangelo painted the ceiling in two phases; from 1508-1510 and 1511-1512. </a:t>
            </a:r>
            <a:r>
              <a:rPr lang="en-US" i="1" dirty="0"/>
              <a:t>The Deluge</a:t>
            </a:r>
            <a:r>
              <a:rPr lang="en-US" i="0" dirty="0"/>
              <a:t> is one of the early scenes, which feature complex narratives filled with many small figures. This is a scene of a flood from the Bible, often called Noah’s Ark. We see the ark in the back and figures escaping to dry land in the foreground. Michelangelo is making an effort to fit many narrative elements into the scene.</a:t>
            </a:r>
            <a:endParaRPr lang="en-US" dirty="0"/>
          </a:p>
        </p:txBody>
      </p:sp>
      <p:sp>
        <p:nvSpPr>
          <p:cNvPr id="4" name="Slide Number Placeholder 3"/>
          <p:cNvSpPr>
            <a:spLocks noGrp="1"/>
          </p:cNvSpPr>
          <p:nvPr>
            <p:ph type="sldNum" sz="quarter" idx="5"/>
          </p:nvPr>
        </p:nvSpPr>
        <p:spPr/>
        <p:txBody>
          <a:bodyPr/>
          <a:lstStyle/>
          <a:p>
            <a:fld id="{0F0EB6B1-FABA-9144-8B60-F98ECB2C4098}" type="slidenum">
              <a:rPr lang="en-US" smtClean="0"/>
              <a:t>15</a:t>
            </a:fld>
            <a:endParaRPr lang="en-US"/>
          </a:p>
        </p:txBody>
      </p:sp>
    </p:spTree>
    <p:extLst>
      <p:ext uri="{BB962C8B-B14F-4D97-AF65-F5344CB8AC3E}">
        <p14:creationId xmlns:p14="http://schemas.microsoft.com/office/powerpoint/2010/main" val="2300167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1510 Michelangelo stops working for a year, and when he returns he starts painting images like this one, </a:t>
            </a:r>
            <a:r>
              <a:rPr lang="en-US" i="1" dirty="0"/>
              <a:t>The Creation of Adam. </a:t>
            </a:r>
            <a:r>
              <a:rPr lang="en-US" i="0" dirty="0"/>
              <a:t>In the later images, the figures are larger and the focus is on them, not on narratives. He condenses stories into simple images that aren’t concerned with depicting every bit of the story. Instead, the focus is on the figures and how they are depicted. The figures here have more mass and volume, and are over-idealized. Look at Adam’s outstretched arm and observe how his hand is slightly limp- Michelangelo is interested in anatomy and how the body works.</a:t>
            </a:r>
            <a:endParaRPr lang="en-US" dirty="0"/>
          </a:p>
        </p:txBody>
      </p:sp>
      <p:sp>
        <p:nvSpPr>
          <p:cNvPr id="4" name="Slide Number Placeholder 3"/>
          <p:cNvSpPr>
            <a:spLocks noGrp="1"/>
          </p:cNvSpPr>
          <p:nvPr>
            <p:ph type="sldNum" sz="quarter" idx="5"/>
          </p:nvPr>
        </p:nvSpPr>
        <p:spPr/>
        <p:txBody>
          <a:bodyPr/>
          <a:lstStyle/>
          <a:p>
            <a:fld id="{0F0EB6B1-FABA-9144-8B60-F98ECB2C4098}" type="slidenum">
              <a:rPr lang="en-US" smtClean="0"/>
              <a:t>16</a:t>
            </a:fld>
            <a:endParaRPr lang="en-US"/>
          </a:p>
        </p:txBody>
      </p:sp>
    </p:spTree>
    <p:extLst>
      <p:ext uri="{BB962C8B-B14F-4D97-AF65-F5344CB8AC3E}">
        <p14:creationId xmlns:p14="http://schemas.microsoft.com/office/powerpoint/2010/main" val="1321836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t>
            </a:r>
            <a:r>
              <a:rPr lang="en-US" i="1" dirty="0"/>
              <a:t>The Deluge </a:t>
            </a:r>
            <a:r>
              <a:rPr lang="en-US" i="0" dirty="0"/>
              <a:t>side by side with another later section of the ceiling. Both scenes convey space, but the sibyl has no narrative, while </a:t>
            </a:r>
            <a:r>
              <a:rPr lang="en-US" i="1" dirty="0"/>
              <a:t>The Deluge </a:t>
            </a:r>
            <a:r>
              <a:rPr lang="en-US" i="0" dirty="0"/>
              <a:t>does.</a:t>
            </a:r>
          </a:p>
        </p:txBody>
      </p:sp>
      <p:sp>
        <p:nvSpPr>
          <p:cNvPr id="4" name="Slide Number Placeholder 3"/>
          <p:cNvSpPr>
            <a:spLocks noGrp="1"/>
          </p:cNvSpPr>
          <p:nvPr>
            <p:ph type="sldNum" sz="quarter" idx="5"/>
          </p:nvPr>
        </p:nvSpPr>
        <p:spPr/>
        <p:txBody>
          <a:bodyPr/>
          <a:lstStyle/>
          <a:p>
            <a:fld id="{0F0EB6B1-FABA-9144-8B60-F98ECB2C4098}" type="slidenum">
              <a:rPr lang="en-US" smtClean="0"/>
              <a:t>17</a:t>
            </a:fld>
            <a:endParaRPr lang="en-US"/>
          </a:p>
        </p:txBody>
      </p:sp>
    </p:spTree>
    <p:extLst>
      <p:ext uri="{BB962C8B-B14F-4D97-AF65-F5344CB8AC3E}">
        <p14:creationId xmlns:p14="http://schemas.microsoft.com/office/powerpoint/2010/main" val="1731277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Michelangelo was also a sculptor and this is one of his works called </a:t>
            </a:r>
            <a:r>
              <a:rPr lang="en-US" i="1" dirty="0"/>
              <a:t>Pietà</a:t>
            </a:r>
            <a:r>
              <a:rPr lang="en-US" i="0" dirty="0"/>
              <a:t>. A </a:t>
            </a:r>
            <a:r>
              <a:rPr lang="en-US" i="0" dirty="0" err="1"/>
              <a:t>pietà</a:t>
            </a:r>
            <a:r>
              <a:rPr lang="en-US" i="0" dirty="0"/>
              <a:t> is a scene of Mary holding the body of the dead Christ, which was very popular in Medieval and Renaissance art. What’s remarkable about Michelangelo’s sculpture is his ability to make marble look like flesh. Look at the way Christ’s body drapes over Mary’s lap; Michelangelo is interested in depicting the human body in stone, and doing so with great naturalism. This is also seen in Mary’s face; Mary is not passive and emotionless, but there is visible sorrow on her face as she mourns her son.</a:t>
            </a:r>
            <a:endParaRPr lang="en-US" dirty="0"/>
          </a:p>
        </p:txBody>
      </p:sp>
      <p:sp>
        <p:nvSpPr>
          <p:cNvPr id="4" name="Slide Number Placeholder 3"/>
          <p:cNvSpPr>
            <a:spLocks noGrp="1"/>
          </p:cNvSpPr>
          <p:nvPr>
            <p:ph type="sldNum" sz="quarter" idx="5"/>
          </p:nvPr>
        </p:nvSpPr>
        <p:spPr/>
        <p:txBody>
          <a:bodyPr/>
          <a:lstStyle/>
          <a:p>
            <a:fld id="{0F0EB6B1-FABA-9144-8B60-F98ECB2C4098}" type="slidenum">
              <a:rPr lang="en-US" smtClean="0"/>
              <a:t>18</a:t>
            </a:fld>
            <a:endParaRPr lang="en-US"/>
          </a:p>
        </p:txBody>
      </p:sp>
    </p:spTree>
    <p:extLst>
      <p:ext uri="{BB962C8B-B14F-4D97-AF65-F5344CB8AC3E}">
        <p14:creationId xmlns:p14="http://schemas.microsoft.com/office/powerpoint/2010/main" val="4237257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Michelangelo’s most famous sculptures is </a:t>
            </a:r>
            <a:r>
              <a:rPr lang="en-US" i="1" dirty="0"/>
              <a:t>David</a:t>
            </a:r>
            <a:r>
              <a:rPr lang="en-US" dirty="0"/>
              <a:t>. This sculpture emphasizes Michelangelo’s desire to depict the human body correctly. In the Renaissance there was a renewed interest in science and Greco-Roman ideals, which resulted in artistic interest in depicting the human body correctly. This means not just making sure the figure looks correct, but understanding how the human body works, so that depictions are correct anatomically.</a:t>
            </a:r>
          </a:p>
          <a:p>
            <a:endParaRPr lang="en-US" dirty="0"/>
          </a:p>
          <a:p>
            <a:r>
              <a:rPr lang="en-US" dirty="0"/>
              <a:t>Here Michelangelo depicts David from the Old Testament story of David and Goliath, in which David defeats a giant, Goliath, that is threatening his people. David does so armed only with a slingshot. What scene is this in the story? Michelangelo gives no clues as to if this is the moment before or after David slays Goliath. Perhaps this is the moment when David first sees Goliath and raises his slingshot in his left hand to his shoulder, and a look of surprise is on his face.</a:t>
            </a:r>
          </a:p>
          <a:p>
            <a:endParaRPr lang="en-US" dirty="0"/>
          </a:p>
          <a:p>
            <a:r>
              <a:rPr lang="en-US" sz="1200" kern="1200" dirty="0">
                <a:solidFill>
                  <a:schemeClr val="tx1"/>
                </a:solidFill>
                <a:effectLst/>
                <a:latin typeface="+mn-lt"/>
                <a:ea typeface="+mn-ea"/>
                <a:cs typeface="+mn-cs"/>
              </a:rPr>
              <a:t>Michelangelo isn’t particularly interested in conveying this narrative; we can recognize the story because the slingshot is an attribute of David, but we don’t see David in his armor, as described in the story, nor is this the most important moment of David slaying Goliath. Goliath isn’t even included! This sculpture is about depicting the human form, not telling the story of David and Goliath.</a:t>
            </a:r>
            <a:r>
              <a:rPr lang="en-US" dirty="0">
                <a:effectLst/>
              </a:rPr>
              <a:t> </a:t>
            </a:r>
            <a:endParaRPr lang="en-US" dirty="0"/>
          </a:p>
        </p:txBody>
      </p:sp>
      <p:sp>
        <p:nvSpPr>
          <p:cNvPr id="4" name="Slide Number Placeholder 3"/>
          <p:cNvSpPr>
            <a:spLocks noGrp="1"/>
          </p:cNvSpPr>
          <p:nvPr>
            <p:ph type="sldNum" sz="quarter" idx="5"/>
          </p:nvPr>
        </p:nvSpPr>
        <p:spPr/>
        <p:txBody>
          <a:bodyPr/>
          <a:lstStyle/>
          <a:p>
            <a:fld id="{0F0EB6B1-FABA-9144-8B60-F98ECB2C4098}" type="slidenum">
              <a:rPr lang="en-US" smtClean="0"/>
              <a:t>19</a:t>
            </a:fld>
            <a:endParaRPr lang="en-US"/>
          </a:p>
        </p:txBody>
      </p:sp>
    </p:spTree>
    <p:extLst>
      <p:ext uri="{BB962C8B-B14F-4D97-AF65-F5344CB8AC3E}">
        <p14:creationId xmlns:p14="http://schemas.microsoft.com/office/powerpoint/2010/main" val="24530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be talking about the High Renaissance, which we defined as a period from 1500-1525 in Italy, particularly Rome, when there was an usually intense amount of artistic production. As Renaissance artists adopted Greco-Roman visual ideals, there was an emphasis on naturalism and the correct portrayal of anatomy. This led to a problem though of how to represent the divine in a naturalistic way.</a:t>
            </a:r>
          </a:p>
        </p:txBody>
      </p:sp>
      <p:sp>
        <p:nvSpPr>
          <p:cNvPr id="4" name="Slide Number Placeholder 3"/>
          <p:cNvSpPr>
            <a:spLocks noGrp="1"/>
          </p:cNvSpPr>
          <p:nvPr>
            <p:ph type="sldNum" sz="quarter" idx="5"/>
          </p:nvPr>
        </p:nvSpPr>
        <p:spPr/>
        <p:txBody>
          <a:bodyPr/>
          <a:lstStyle/>
          <a:p>
            <a:fld id="{0F0EB6B1-FABA-9144-8B60-F98ECB2C4098}" type="slidenum">
              <a:rPr lang="en-US" smtClean="0"/>
              <a:t>2</a:t>
            </a:fld>
            <a:endParaRPr lang="en-US"/>
          </a:p>
        </p:txBody>
      </p:sp>
    </p:spTree>
    <p:extLst>
      <p:ext uri="{BB962C8B-B14F-4D97-AF65-F5344CB8AC3E}">
        <p14:creationId xmlns:p14="http://schemas.microsoft.com/office/powerpoint/2010/main" val="109611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this sculpture in detail. The careful attention to anatomy, like the veins in the hands and the scrunched forehead reveals the intense interest in anatomy and naturalism. This is especially important when we consider the original context of the sculpture. The sculpture is huge, and at 17 feet is much larger than life-size. It was originally supposed to be high up on the outside of the Florence Cathedral, which we saw last class. It is so big so that it would be visible from high up on the building, but those tiny details like the veins on the hands and the widened eyes would not have been visible. These are details that Michelangelo added anyway. People were so impressed by the sculpture that they put it in a square in Florence so that people could see it up close.</a:t>
            </a:r>
          </a:p>
          <a:p>
            <a:endParaRPr lang="en-US" dirty="0"/>
          </a:p>
          <a:p>
            <a:r>
              <a:rPr lang="en-US" b="1" dirty="0"/>
              <a:t>RESPONSE QUESTION 2/4: Write one paragraph describing this sculpture using formal analysis.</a:t>
            </a:r>
          </a:p>
        </p:txBody>
      </p:sp>
      <p:sp>
        <p:nvSpPr>
          <p:cNvPr id="4" name="Slide Number Placeholder 3"/>
          <p:cNvSpPr>
            <a:spLocks noGrp="1"/>
          </p:cNvSpPr>
          <p:nvPr>
            <p:ph type="sldNum" sz="quarter" idx="5"/>
          </p:nvPr>
        </p:nvSpPr>
        <p:spPr/>
        <p:txBody>
          <a:bodyPr/>
          <a:lstStyle/>
          <a:p>
            <a:fld id="{0F0EB6B1-FABA-9144-8B60-F98ECB2C4098}" type="slidenum">
              <a:rPr lang="en-US" smtClean="0"/>
              <a:t>20</a:t>
            </a:fld>
            <a:endParaRPr lang="en-US"/>
          </a:p>
        </p:txBody>
      </p:sp>
    </p:spTree>
    <p:extLst>
      <p:ext uri="{BB962C8B-B14F-4D97-AF65-F5344CB8AC3E}">
        <p14:creationId xmlns:p14="http://schemas.microsoft.com/office/powerpoint/2010/main" val="3693765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Titian’s </a:t>
            </a:r>
            <a:r>
              <a:rPr lang="en-US" i="1" dirty="0"/>
              <a:t>Venus of Urbino</a:t>
            </a:r>
            <a:r>
              <a:rPr lang="en-US" i="0" dirty="0"/>
              <a:t>. In the foreground of the painting is a reclining woman and in the background we see 2 other woman by a window. The painting is extremely naturalistic. Look at the skin of the reclining woman, which almost seems to glow because it is so life-like. Titian achieved this effect by using oil paint, which is transparent. He applied 10-15 very thin layers of paint to get very subtle variations of color and to add a life-like depth to the color.</a:t>
            </a:r>
            <a:endParaRPr lang="en-US" dirty="0"/>
          </a:p>
        </p:txBody>
      </p:sp>
      <p:sp>
        <p:nvSpPr>
          <p:cNvPr id="4" name="Slide Number Placeholder 3"/>
          <p:cNvSpPr>
            <a:spLocks noGrp="1"/>
          </p:cNvSpPr>
          <p:nvPr>
            <p:ph type="sldNum" sz="quarter" idx="5"/>
          </p:nvPr>
        </p:nvSpPr>
        <p:spPr/>
        <p:txBody>
          <a:bodyPr/>
          <a:lstStyle/>
          <a:p>
            <a:fld id="{0F0EB6B1-FABA-9144-8B60-F98ECB2C4098}" type="slidenum">
              <a:rPr lang="en-US" smtClean="0"/>
              <a:t>21</a:t>
            </a:fld>
            <a:endParaRPr lang="en-US"/>
          </a:p>
        </p:txBody>
      </p:sp>
    </p:spTree>
    <p:extLst>
      <p:ext uri="{BB962C8B-B14F-4D97-AF65-F5344CB8AC3E}">
        <p14:creationId xmlns:p14="http://schemas.microsoft.com/office/powerpoint/2010/main" val="1834980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Amplifying the life-like effect of the layers of oil paint is the way that Titian applied the paint. He used a technique called </a:t>
            </a:r>
            <a:r>
              <a:rPr lang="en-US" b="1" dirty="0"/>
              <a:t>chiaroscuro- the treatment of light and shade in drawing and painting. </a:t>
            </a:r>
            <a:r>
              <a:rPr lang="en-US" b="0" dirty="0"/>
              <a:t>Look at the woman’s bent knee; her thigh is much lighter than her calf. The use of shadows and highlights adds naturalism to the composition.</a:t>
            </a:r>
          </a:p>
          <a:p>
            <a:endParaRPr lang="en-US" b="0" dirty="0"/>
          </a:p>
          <a:p>
            <a:r>
              <a:rPr lang="en-US" b="0" dirty="0"/>
              <a:t>The woman’s body is at first glance extremely naturalistic. But she’s not perfect; scholars have pointed out the elongated torso and the very small feet. Titian has given the impression of perfection, but hasn’t idealized anatomy like Michelangelo did.</a:t>
            </a:r>
          </a:p>
        </p:txBody>
      </p:sp>
      <p:sp>
        <p:nvSpPr>
          <p:cNvPr id="4" name="Slide Number Placeholder 3"/>
          <p:cNvSpPr>
            <a:spLocks noGrp="1"/>
          </p:cNvSpPr>
          <p:nvPr>
            <p:ph type="sldNum" sz="quarter" idx="5"/>
          </p:nvPr>
        </p:nvSpPr>
        <p:spPr/>
        <p:txBody>
          <a:bodyPr/>
          <a:lstStyle/>
          <a:p>
            <a:fld id="{0F0EB6B1-FABA-9144-8B60-F98ECB2C4098}" type="slidenum">
              <a:rPr lang="en-US" smtClean="0"/>
              <a:t>22</a:t>
            </a:fld>
            <a:endParaRPr lang="en-US"/>
          </a:p>
        </p:txBody>
      </p:sp>
    </p:spTree>
    <p:extLst>
      <p:ext uri="{BB962C8B-B14F-4D97-AF65-F5344CB8AC3E}">
        <p14:creationId xmlns:p14="http://schemas.microsoft.com/office/powerpoint/2010/main" val="283238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Titian has positioned this figure in a very particular pose, called the reclining nude, which we’ve seen it before. The reclining nude recalls the Venus </a:t>
            </a:r>
            <a:r>
              <a:rPr lang="en-US" dirty="0" err="1"/>
              <a:t>Pudica</a:t>
            </a:r>
            <a:r>
              <a:rPr lang="en-US" dirty="0"/>
              <a:t>, but she’s lying down now instead of standing.</a:t>
            </a:r>
          </a:p>
        </p:txBody>
      </p:sp>
      <p:sp>
        <p:nvSpPr>
          <p:cNvPr id="4" name="Slide Number Placeholder 3"/>
          <p:cNvSpPr>
            <a:spLocks noGrp="1"/>
          </p:cNvSpPr>
          <p:nvPr>
            <p:ph type="sldNum" sz="quarter" idx="5"/>
          </p:nvPr>
        </p:nvSpPr>
        <p:spPr/>
        <p:txBody>
          <a:bodyPr/>
          <a:lstStyle/>
          <a:p>
            <a:fld id="{0F0EB6B1-FABA-9144-8B60-F98ECB2C4098}" type="slidenum">
              <a:rPr lang="en-US" smtClean="0"/>
              <a:t>23</a:t>
            </a:fld>
            <a:endParaRPr lang="en-US"/>
          </a:p>
        </p:txBody>
      </p:sp>
    </p:spTree>
    <p:extLst>
      <p:ext uri="{BB962C8B-B14F-4D97-AF65-F5344CB8AC3E}">
        <p14:creationId xmlns:p14="http://schemas.microsoft.com/office/powerpoint/2010/main" val="518826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reclining nude was very popular in the Renaissance, and Titian was not the first to use it. Here we have the so-called </a:t>
            </a:r>
            <a:r>
              <a:rPr lang="en-US" i="1" dirty="0"/>
              <a:t>Dresden Venus</a:t>
            </a:r>
            <a:r>
              <a:rPr lang="en-US" i="0" dirty="0"/>
              <a:t>, because it is in Dresden, painted by Titian’s teacher Giorgione, with Titian’s help. </a:t>
            </a:r>
            <a:endParaRPr lang="en-US" dirty="0"/>
          </a:p>
        </p:txBody>
      </p:sp>
      <p:sp>
        <p:nvSpPr>
          <p:cNvPr id="4" name="Slide Number Placeholder 3"/>
          <p:cNvSpPr>
            <a:spLocks noGrp="1"/>
          </p:cNvSpPr>
          <p:nvPr>
            <p:ph type="sldNum" sz="quarter" idx="5"/>
          </p:nvPr>
        </p:nvSpPr>
        <p:spPr/>
        <p:txBody>
          <a:bodyPr/>
          <a:lstStyle/>
          <a:p>
            <a:fld id="{0F0EB6B1-FABA-9144-8B60-F98ECB2C4098}" type="slidenum">
              <a:rPr lang="en-US" smtClean="0"/>
              <a:t>24</a:t>
            </a:fld>
            <a:endParaRPr lang="en-US"/>
          </a:p>
        </p:txBody>
      </p:sp>
    </p:spTree>
    <p:extLst>
      <p:ext uri="{BB962C8B-B14F-4D97-AF65-F5344CB8AC3E}">
        <p14:creationId xmlns:p14="http://schemas.microsoft.com/office/powerpoint/2010/main" val="1324740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What’s different about the </a:t>
            </a:r>
            <a:r>
              <a:rPr lang="en-US" i="1" dirty="0"/>
              <a:t>Dresden Venus</a:t>
            </a:r>
            <a:r>
              <a:rPr lang="en-US" i="0" dirty="0"/>
              <a:t> and the </a:t>
            </a:r>
            <a:r>
              <a:rPr lang="en-US" i="1" dirty="0"/>
              <a:t>Venus of Urbino</a:t>
            </a:r>
            <a:r>
              <a:rPr lang="en-US" i="0" dirty="0"/>
              <a:t>? The </a:t>
            </a:r>
            <a:r>
              <a:rPr lang="en-US" i="1" dirty="0"/>
              <a:t>Dresden Venus</a:t>
            </a:r>
            <a:r>
              <a:rPr lang="en-US" i="0" dirty="0"/>
              <a:t> is outside and her eyes are closed. Why is this important? We need a little bit more historical context about the </a:t>
            </a:r>
            <a:r>
              <a:rPr lang="en-US" i="1" dirty="0"/>
              <a:t>Venus of Urbino</a:t>
            </a:r>
            <a:r>
              <a:rPr lang="en-US" i="0" dirty="0"/>
              <a:t> to understand what is so shocking about these slight changes.</a:t>
            </a:r>
          </a:p>
          <a:p>
            <a:endParaRPr lang="en-US" i="0" dirty="0"/>
          </a:p>
          <a:p>
            <a:r>
              <a:rPr lang="en-US" i="0" dirty="0"/>
              <a:t>First, neither Titian nor Giorgione have depicted the Greco-Roman goddess of love. At this period, the trend of naming nudes “Venus” develops because nudity wasn’t acceptable in this society. Calling the figure “Venus” makes the nudity ok because it associates the figure with the Greco-Roman goddess, and not with a real woman. The outside setting and closed eyes add to this; no woman at the time would have been lying naked outside. Think back to Botticelli’s </a:t>
            </a:r>
            <a:r>
              <a:rPr lang="en-US" i="1" dirty="0"/>
              <a:t>Birth of Venus</a:t>
            </a:r>
            <a:r>
              <a:rPr lang="en-US" i="0" dirty="0"/>
              <a:t>. The outdoor setting emphasizes that this isn’t a specific person. The closed eyes emphasize that she is not looking at the viewer or realizes that she is being seen, and so removes any erotic undertones of the painting.</a:t>
            </a:r>
          </a:p>
          <a:p>
            <a:endParaRPr lang="en-US" i="0" dirty="0"/>
          </a:p>
          <a:p>
            <a:r>
              <a:rPr lang="en-US" i="0" dirty="0"/>
              <a:t>In the </a:t>
            </a:r>
            <a:r>
              <a:rPr lang="en-US" i="1" dirty="0"/>
              <a:t>Venus of Urbino</a:t>
            </a:r>
            <a:r>
              <a:rPr lang="en-US" i="0" dirty="0"/>
              <a:t> though, she is looking at us and is inside. The open eyes suggest she knows she is being watched (painted) and is not shying away from this gaze, but is returning it. Furthermore, the indoor setting looks like a Renaissance room; this isn’t a mythological figure, but a Renaissance woman. The title Venus allows this nudity, but the open eyes and indoor setting subverts societal expectations.</a:t>
            </a:r>
          </a:p>
          <a:p>
            <a:endParaRPr lang="en-US" i="0" dirty="0"/>
          </a:p>
          <a:p>
            <a:r>
              <a:rPr lang="en-US" i="0" dirty="0"/>
              <a:t>The major question about the painting is who is this? There are two leading theories. The painting may have been commissioned by the Duke of Urbino to celebrate his marriage to the painted woman. Or, perhaps the painting wasn’t commissioned and features a courtesan, and was later purchased by the Duke. Either way, this painting is not about the unaware beauty of the idealized mythological Venus, but is a study of beauty that uses the name “Venus” to make the nudity socially acceptable.</a:t>
            </a:r>
            <a:endParaRPr lang="en-US" dirty="0"/>
          </a:p>
        </p:txBody>
      </p:sp>
      <p:sp>
        <p:nvSpPr>
          <p:cNvPr id="4" name="Slide Number Placeholder 3"/>
          <p:cNvSpPr>
            <a:spLocks noGrp="1"/>
          </p:cNvSpPr>
          <p:nvPr>
            <p:ph type="sldNum" sz="quarter" idx="5"/>
          </p:nvPr>
        </p:nvSpPr>
        <p:spPr/>
        <p:txBody>
          <a:bodyPr/>
          <a:lstStyle/>
          <a:p>
            <a:fld id="{0F0EB6B1-FABA-9144-8B60-F98ECB2C4098}" type="slidenum">
              <a:rPr lang="en-US" smtClean="0"/>
              <a:t>25</a:t>
            </a:fld>
            <a:endParaRPr lang="en-US"/>
          </a:p>
        </p:txBody>
      </p:sp>
    </p:spTree>
    <p:extLst>
      <p:ext uri="{BB962C8B-B14F-4D97-AF65-F5344CB8AC3E}">
        <p14:creationId xmlns:p14="http://schemas.microsoft.com/office/powerpoint/2010/main" val="2902304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jump now to a Northern Renaissance painting, so a painting not from Italy. This painting was painted in the Netherlands by Pieter Bruegel the Elder in 1564.</a:t>
            </a:r>
          </a:p>
          <a:p>
            <a:endParaRPr lang="en-US" dirty="0"/>
          </a:p>
          <a:p>
            <a:r>
              <a:rPr lang="en-US" b="1" dirty="0"/>
              <a:t>RESPONSE QUESTION 3/4: Describe this painting in a couple of sentences.</a:t>
            </a:r>
          </a:p>
          <a:p>
            <a:endParaRPr lang="en-US" b="1" dirty="0"/>
          </a:p>
          <a:p>
            <a:r>
              <a:rPr lang="en-US" b="0" dirty="0"/>
              <a:t>This is a winter scene of peasant life. So far, we’ve seen mostly images of rulers and religious figures, but Bruegel is giving us a glimpse into what life was like for the  lower classes. This painting was part of a </a:t>
            </a:r>
            <a:r>
              <a:rPr lang="en-US" b="1" dirty="0"/>
              <a:t>series- multiple works of art that are made  together as part of a unified group</a:t>
            </a:r>
            <a:r>
              <a:rPr lang="en-US" b="0" dirty="0"/>
              <a:t>. This was a series of four depicting scenes of the four seasons. This is a </a:t>
            </a:r>
            <a:r>
              <a:rPr lang="en-US" b="1" dirty="0"/>
              <a:t>genre painting- a scene of daily life. </a:t>
            </a:r>
            <a:r>
              <a:rPr lang="en-US" b="0" dirty="0"/>
              <a:t>We have to be careful with this term ”genre.” In art history it refers to any scene of daily life. It is not used to describe different types of art, like genre could be used to describe different styles of music. For example, the </a:t>
            </a:r>
            <a:r>
              <a:rPr lang="en-US" b="0" i="1" dirty="0"/>
              <a:t>Dresden Venus</a:t>
            </a:r>
            <a:r>
              <a:rPr lang="en-US" b="0" i="0" dirty="0"/>
              <a:t> is not a genre painting, nor is </a:t>
            </a:r>
            <a:r>
              <a:rPr lang="en-US" b="0" i="1" dirty="0"/>
              <a:t>The Last Supper. </a:t>
            </a:r>
            <a:r>
              <a:rPr lang="en-US" b="0" i="0" dirty="0"/>
              <a:t>Portraits and religious scenes are not genre paintings.</a:t>
            </a:r>
          </a:p>
          <a:p>
            <a:endParaRPr lang="en-US" b="0" i="0" dirty="0"/>
          </a:p>
          <a:p>
            <a:r>
              <a:rPr lang="en-US" b="0" i="0" dirty="0"/>
              <a:t>This painting doesn’t look like the ones we’ve scene; the focus is more on landscape than on the figures. What’s Renaissance about it though? Notice that there is clear interest in the depiction of space and Bruegel uses atmospheric perspective. There is less interest in anatomy than we’ve seen in other Renaissance works.</a:t>
            </a:r>
            <a:endParaRPr lang="en-US" b="1" dirty="0"/>
          </a:p>
        </p:txBody>
      </p:sp>
      <p:sp>
        <p:nvSpPr>
          <p:cNvPr id="4" name="Slide Number Placeholder 3"/>
          <p:cNvSpPr>
            <a:spLocks noGrp="1"/>
          </p:cNvSpPr>
          <p:nvPr>
            <p:ph type="sldNum" sz="quarter" idx="5"/>
          </p:nvPr>
        </p:nvSpPr>
        <p:spPr/>
        <p:txBody>
          <a:bodyPr/>
          <a:lstStyle/>
          <a:p>
            <a:fld id="{0F0EB6B1-FABA-9144-8B60-F98ECB2C4098}" type="slidenum">
              <a:rPr lang="en-US" smtClean="0"/>
              <a:t>26</a:t>
            </a:fld>
            <a:endParaRPr lang="en-US"/>
          </a:p>
        </p:txBody>
      </p:sp>
    </p:spTree>
    <p:extLst>
      <p:ext uri="{BB962C8B-B14F-4D97-AF65-F5344CB8AC3E}">
        <p14:creationId xmlns:p14="http://schemas.microsoft.com/office/powerpoint/2010/main" val="2047140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Towards the end of the Renaissance a new style develops called Mannerism, which was popular from about 1520-1600 (so it did overlap with the Renaissance a bit). </a:t>
            </a:r>
            <a:r>
              <a:rPr lang="en-US"/>
              <a:t>Mannerist </a:t>
            </a:r>
            <a:r>
              <a:rPr lang="en-US" dirty="0"/>
              <a:t>artists weren’t interested in naturalism, but wanted to distort forms for more complex compositions. While the Renaissance prioritized balance and symmetry, Mannerist paintings feel unstable. They have elongated figures and vibrant colors.</a:t>
            </a:r>
          </a:p>
          <a:p>
            <a:endParaRPr lang="en-US" dirty="0"/>
          </a:p>
          <a:p>
            <a:r>
              <a:rPr lang="en-US" i="0" dirty="0"/>
              <a:t>These are two typically Mannerist paintings.</a:t>
            </a:r>
          </a:p>
          <a:p>
            <a:endParaRPr lang="en-US" i="0" dirty="0"/>
          </a:p>
          <a:p>
            <a:r>
              <a:rPr lang="en-US" i="1" dirty="0"/>
              <a:t>Madonna with the Long Neck</a:t>
            </a:r>
            <a:r>
              <a:rPr lang="en-US" i="0" dirty="0"/>
              <a:t> exemplifies the elongated bodies and instability of Mannerist painting. Her neck is too long; Parmigianino was not interested in depicting “correct” anatomy, but elongated his figures to create curving forms. Furthermore, there is no balance to this painting. It seems as if this grouping is about to fall over; look at the elongated Christ child as he seems to fall off Mary’s lap. This instability is typical of Mannerist paintings.</a:t>
            </a:r>
          </a:p>
          <a:p>
            <a:endParaRPr lang="en-US" i="0" dirty="0"/>
          </a:p>
          <a:p>
            <a:r>
              <a:rPr lang="en-US" i="1" dirty="0"/>
              <a:t>Self-portrait in a Convex Mirror</a:t>
            </a:r>
            <a:r>
              <a:rPr lang="en-US" i="0" dirty="0"/>
              <a:t> exemplifies the complexity of painting that Mannerist artist were interested in. Just like in the </a:t>
            </a:r>
            <a:r>
              <a:rPr lang="en-US" i="1" dirty="0"/>
              <a:t>Arnolfini Wedding Portrait</a:t>
            </a:r>
            <a:r>
              <a:rPr lang="en-US" i="0" dirty="0"/>
              <a:t>, where Jan van Eyck painted a mirror to show how he could depict space, Parmigianino is interested in how to depict space, but he takes this a step further. Look at how big the figures hand is compared to the head. Parmigianino is observing how reflections work and is depicting that accurately, but is particularly interested in the distortion of the figure caused by the reflection, and exaggerates it.</a:t>
            </a:r>
          </a:p>
          <a:p>
            <a:endParaRPr lang="en-US" i="0" dirty="0"/>
          </a:p>
          <a:p>
            <a:r>
              <a:rPr lang="en-US" b="1" i="0" dirty="0"/>
              <a:t>RESPONSE QUESTION 4/4: Please submit any questions you have.</a:t>
            </a:r>
            <a:endParaRPr lang="en-US" b="1" i="1" dirty="0"/>
          </a:p>
          <a:p>
            <a:endParaRPr lang="en-US" i="0" dirty="0"/>
          </a:p>
          <a:p>
            <a:endParaRPr lang="en-US" i="1" dirty="0"/>
          </a:p>
        </p:txBody>
      </p:sp>
      <p:sp>
        <p:nvSpPr>
          <p:cNvPr id="4" name="Slide Number Placeholder 3"/>
          <p:cNvSpPr>
            <a:spLocks noGrp="1"/>
          </p:cNvSpPr>
          <p:nvPr>
            <p:ph type="sldNum" sz="quarter" idx="5"/>
          </p:nvPr>
        </p:nvSpPr>
        <p:spPr/>
        <p:txBody>
          <a:bodyPr/>
          <a:lstStyle/>
          <a:p>
            <a:fld id="{0F0EB6B1-FABA-9144-8B60-F98ECB2C4098}" type="slidenum">
              <a:rPr lang="en-US" smtClean="0"/>
              <a:t>27</a:t>
            </a:fld>
            <a:endParaRPr lang="en-US"/>
          </a:p>
        </p:txBody>
      </p:sp>
    </p:spTree>
    <p:extLst>
      <p:ext uri="{BB962C8B-B14F-4D97-AF65-F5344CB8AC3E}">
        <p14:creationId xmlns:p14="http://schemas.microsoft.com/office/powerpoint/2010/main" val="57602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these two angels. This is a detail of the </a:t>
            </a:r>
            <a:r>
              <a:rPr lang="en-US" i="1" dirty="0"/>
              <a:t>Baptism of Christ</a:t>
            </a:r>
            <a:r>
              <a:rPr lang="en-US" i="0" dirty="0"/>
              <a:t> by Andrea del Verrocchio with the help of Leonardo da Vinci. Verrocchio was Leonardo's teacher. Verrocchio painted most of the picture, and Leonardo completed a single angel.</a:t>
            </a:r>
          </a:p>
          <a:p>
            <a:endParaRPr lang="en-US" i="0" dirty="0"/>
          </a:p>
          <a:p>
            <a:r>
              <a:rPr lang="en-US" b="1" i="0" dirty="0"/>
              <a:t>RESPONSE QUESTION 1/4: Compare and contrast the angels. What looks similar and different about them? Which is more naturalistic? Bullet points are fine for this.</a:t>
            </a:r>
          </a:p>
          <a:p>
            <a:endParaRPr lang="en-US" b="1" i="0" dirty="0"/>
          </a:p>
          <a:p>
            <a:r>
              <a:rPr lang="en-US" b="0" i="0" dirty="0"/>
              <a:t>To solve the tension of how to depict the divine in human form, artists turned to idealism. Both of these angels are naturalistic and look like figures, but Leonardo’s is more idealized than Verrocchio's. The over-idealization gives the angel an otherworldly quality, so that the anatomy is still correct, as mandated by Renaissance ideals, but seems too perfect for a human figure.</a:t>
            </a:r>
          </a:p>
          <a:p>
            <a:endParaRPr lang="en-US" b="0" i="0" dirty="0"/>
          </a:p>
          <a:p>
            <a:r>
              <a:rPr lang="en-US" b="0" i="0" dirty="0"/>
              <a:t>According to stories, Verrocchio was so impressed by Leonardo’s angel that he quit painting.</a:t>
            </a:r>
          </a:p>
        </p:txBody>
      </p:sp>
      <p:sp>
        <p:nvSpPr>
          <p:cNvPr id="4" name="Slide Number Placeholder 3"/>
          <p:cNvSpPr>
            <a:spLocks noGrp="1"/>
          </p:cNvSpPr>
          <p:nvPr>
            <p:ph type="sldNum" sz="quarter" idx="5"/>
          </p:nvPr>
        </p:nvSpPr>
        <p:spPr/>
        <p:txBody>
          <a:bodyPr/>
          <a:lstStyle/>
          <a:p>
            <a:fld id="{0F0EB6B1-FABA-9144-8B60-F98ECB2C4098}" type="slidenum">
              <a:rPr lang="en-US" smtClean="0"/>
              <a:t>3</a:t>
            </a:fld>
            <a:endParaRPr lang="en-US"/>
          </a:p>
        </p:txBody>
      </p:sp>
    </p:spTree>
    <p:extLst>
      <p:ext uri="{BB962C8B-B14F-4D97-AF65-F5344CB8AC3E}">
        <p14:creationId xmlns:p14="http://schemas.microsoft.com/office/powerpoint/2010/main" val="65599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Leonardo da Vinci was a painter, draftsman, sculptor, inventor, and engineer. He’s very well known as a painter, but less than 20 paintings survive that are verified as his. He’s often been called a “Renaissance Man,” which means someone who does it all and is an expert at many things. He was from Vinci, Florence in Italy, so his name is Leonardo of Vinci. </a:t>
            </a:r>
          </a:p>
        </p:txBody>
      </p:sp>
      <p:sp>
        <p:nvSpPr>
          <p:cNvPr id="4" name="Slide Number Placeholder 3"/>
          <p:cNvSpPr>
            <a:spLocks noGrp="1"/>
          </p:cNvSpPr>
          <p:nvPr>
            <p:ph type="sldNum" sz="quarter" idx="5"/>
          </p:nvPr>
        </p:nvSpPr>
        <p:spPr/>
        <p:txBody>
          <a:bodyPr/>
          <a:lstStyle/>
          <a:p>
            <a:fld id="{0F0EB6B1-FABA-9144-8B60-F98ECB2C4098}" type="slidenum">
              <a:rPr lang="en-US" smtClean="0"/>
              <a:t>4</a:t>
            </a:fld>
            <a:endParaRPr lang="en-US"/>
          </a:p>
        </p:txBody>
      </p:sp>
    </p:spTree>
    <p:extLst>
      <p:ext uri="{BB962C8B-B14F-4D97-AF65-F5344CB8AC3E}">
        <p14:creationId xmlns:p14="http://schemas.microsoft.com/office/powerpoint/2010/main" val="2041662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his most famous paintings is </a:t>
            </a:r>
            <a:r>
              <a:rPr lang="en-US" i="1" dirty="0"/>
              <a:t>The Last Supper</a:t>
            </a:r>
            <a:r>
              <a:rPr lang="en-US" i="0" dirty="0"/>
              <a:t>, which depicts the biblical scene where Jesus predicts that one of his apostles will betray him. This scene was particularly common in monastery dining rooms. Leonardo’s </a:t>
            </a:r>
            <a:r>
              <a:rPr lang="en-US" i="1" dirty="0"/>
              <a:t>Last Supper </a:t>
            </a:r>
            <a:r>
              <a:rPr lang="en-US" i="0" dirty="0"/>
              <a:t>was in a monastery dining room, and was discovered in an extremely damaged state. The blurriness and haziness of the painting is damage. This painting uses linear perspective.</a:t>
            </a:r>
            <a:endParaRPr lang="en-US" dirty="0"/>
          </a:p>
        </p:txBody>
      </p:sp>
      <p:sp>
        <p:nvSpPr>
          <p:cNvPr id="4" name="Slide Number Placeholder 3"/>
          <p:cNvSpPr>
            <a:spLocks noGrp="1"/>
          </p:cNvSpPr>
          <p:nvPr>
            <p:ph type="sldNum" sz="quarter" idx="5"/>
          </p:nvPr>
        </p:nvSpPr>
        <p:spPr/>
        <p:txBody>
          <a:bodyPr/>
          <a:lstStyle/>
          <a:p>
            <a:fld id="{0F0EB6B1-FABA-9144-8B60-F98ECB2C4098}" type="slidenum">
              <a:rPr lang="en-US" smtClean="0"/>
              <a:t>5</a:t>
            </a:fld>
            <a:endParaRPr lang="en-US"/>
          </a:p>
        </p:txBody>
      </p:sp>
    </p:spTree>
    <p:extLst>
      <p:ext uri="{BB962C8B-B14F-4D97-AF65-F5344CB8AC3E}">
        <p14:creationId xmlns:p14="http://schemas.microsoft.com/office/powerpoint/2010/main" val="139435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we recognize in this image? Jesus is in the center, and Judas is off to his left. Symmetry is an important element of many Renaissance paintings- here Jesus is in the center, and he divides the image into two halves. Look at the three windows in the background, the center one is directly behind Jesus, flanked by two smaller windows that mirror each other. The image is balanced.</a:t>
            </a:r>
          </a:p>
        </p:txBody>
      </p:sp>
      <p:sp>
        <p:nvSpPr>
          <p:cNvPr id="4" name="Slide Number Placeholder 3"/>
          <p:cNvSpPr>
            <a:spLocks noGrp="1"/>
          </p:cNvSpPr>
          <p:nvPr>
            <p:ph type="sldNum" sz="quarter" idx="5"/>
          </p:nvPr>
        </p:nvSpPr>
        <p:spPr/>
        <p:txBody>
          <a:bodyPr/>
          <a:lstStyle/>
          <a:p>
            <a:fld id="{0F0EB6B1-FABA-9144-8B60-F98ECB2C4098}" type="slidenum">
              <a:rPr lang="en-US" smtClean="0"/>
              <a:t>6</a:t>
            </a:fld>
            <a:endParaRPr lang="en-US"/>
          </a:p>
        </p:txBody>
      </p:sp>
    </p:spTree>
    <p:extLst>
      <p:ext uri="{BB962C8B-B14F-4D97-AF65-F5344CB8AC3E}">
        <p14:creationId xmlns:p14="http://schemas.microsoft.com/office/powerpoint/2010/main" val="45964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Leonardo uses linear perspective to create the illusion of depth in his painting. Think about how Leonardo’s last supper compares to Andrea del Castagno’s, which was painted about 50 years earlier. Leonardo’s painting reflects changes in what society looked for in paintings. His colors are more muted and naturalistic, the decoration is less embellished. Perspective is used to show depth. In Andrea del Castagno’s there is perspective, but the image looks very different. The decoration is elaborate (like the colored marble on the walls). Del Castagno’s figures are separated and not speaking to each other, while Leonardo’s are moving and speaking, and so appear more natural.</a:t>
            </a:r>
          </a:p>
        </p:txBody>
      </p:sp>
      <p:sp>
        <p:nvSpPr>
          <p:cNvPr id="4" name="Slide Number Placeholder 3"/>
          <p:cNvSpPr>
            <a:spLocks noGrp="1"/>
          </p:cNvSpPr>
          <p:nvPr>
            <p:ph type="sldNum" sz="quarter" idx="5"/>
          </p:nvPr>
        </p:nvSpPr>
        <p:spPr/>
        <p:txBody>
          <a:bodyPr/>
          <a:lstStyle/>
          <a:p>
            <a:fld id="{0F0EB6B1-FABA-9144-8B60-F98ECB2C4098}" type="slidenum">
              <a:rPr lang="en-US" smtClean="0"/>
              <a:t>7</a:t>
            </a:fld>
            <a:endParaRPr lang="en-US"/>
          </a:p>
        </p:txBody>
      </p:sp>
    </p:spTree>
    <p:extLst>
      <p:ext uri="{BB962C8B-B14F-4D97-AF65-F5344CB8AC3E}">
        <p14:creationId xmlns:p14="http://schemas.microsoft.com/office/powerpoint/2010/main" val="131665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type of perspective do you see here? In arguably his most famous painting, the </a:t>
            </a:r>
            <a:r>
              <a:rPr lang="en-US" i="1" dirty="0"/>
              <a:t>Mona Lisa</a:t>
            </a:r>
            <a:r>
              <a:rPr lang="en-US" i="0" dirty="0"/>
              <a:t>, Leonardo uses </a:t>
            </a:r>
            <a:r>
              <a:rPr lang="en-US" b="0" i="0" dirty="0"/>
              <a:t>atmospheric perspective. The landscape behind the woman gets blurrier and the rivers and trees smaller as they recede into the painting. This painting is a portrait- it shows us a specific person and is a marker of status. We’re not sure exactly who is pictured here, but this woman is likely the wife of a wealthy merchant from Florence, where Leonardo worked. What’s confusing about the painting is that Leonardo never gave it to the patron when it was finished. Instead, he took the painting with him when he went to France to work for King Francis I. We can only guess why Leonardo did this.</a:t>
            </a:r>
            <a:endParaRPr lang="en-US" dirty="0"/>
          </a:p>
        </p:txBody>
      </p:sp>
      <p:sp>
        <p:nvSpPr>
          <p:cNvPr id="4" name="Slide Number Placeholder 3"/>
          <p:cNvSpPr>
            <a:spLocks noGrp="1"/>
          </p:cNvSpPr>
          <p:nvPr>
            <p:ph type="sldNum" sz="quarter" idx="5"/>
          </p:nvPr>
        </p:nvSpPr>
        <p:spPr/>
        <p:txBody>
          <a:bodyPr/>
          <a:lstStyle/>
          <a:p>
            <a:fld id="{0F0EB6B1-FABA-9144-8B60-F98ECB2C4098}" type="slidenum">
              <a:rPr lang="en-US" smtClean="0"/>
              <a:t>8</a:t>
            </a:fld>
            <a:endParaRPr lang="en-US"/>
          </a:p>
        </p:txBody>
      </p:sp>
    </p:spTree>
    <p:extLst>
      <p:ext uri="{BB962C8B-B14F-4D97-AF65-F5344CB8AC3E}">
        <p14:creationId xmlns:p14="http://schemas.microsoft.com/office/powerpoint/2010/main" val="63714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t>
            </a:r>
            <a:r>
              <a:rPr lang="en-US" i="1" dirty="0"/>
              <a:t>Mona Lisa</a:t>
            </a:r>
            <a:r>
              <a:rPr lang="en-US" i="0" dirty="0"/>
              <a:t>, Leonardo helped change what the typical portrait looked like. Previously, portraits had been in strict profile, like this double portrait of the Duke and Duchess of Urbino, by Piero </a:t>
            </a:r>
            <a:r>
              <a:rPr lang="en-US" i="0" dirty="0" err="1"/>
              <a:t>della</a:t>
            </a:r>
            <a:r>
              <a:rPr lang="en-US" i="0" dirty="0"/>
              <a:t> Francesca. Leonardo puts his figure in ¾ profile, so that she looks out towards the viewer. This gaze has captivated audiences because it engages with the viewer.</a:t>
            </a:r>
          </a:p>
          <a:p>
            <a:endParaRPr lang="en-US" i="0" dirty="0"/>
          </a:p>
          <a:p>
            <a:r>
              <a:rPr lang="en-US" i="0" dirty="0"/>
              <a:t>Pay close attention to the colors and lines in these works. In </a:t>
            </a:r>
            <a:r>
              <a:rPr lang="en-US" i="0" dirty="0" err="1"/>
              <a:t>della</a:t>
            </a:r>
            <a:r>
              <a:rPr lang="en-US" i="0" dirty="0"/>
              <a:t> Francesca’s double portrait, the colors don’t blend together. In </a:t>
            </a:r>
            <a:r>
              <a:rPr lang="en-US" i="1" dirty="0"/>
              <a:t>Mona Lisa</a:t>
            </a:r>
            <a:r>
              <a:rPr lang="en-US" i="0" dirty="0"/>
              <a:t>, colors are blended and hazy, which makes the painting seem more naturalistic. </a:t>
            </a:r>
            <a:r>
              <a:rPr lang="en-US" b="0" i="0" dirty="0"/>
              <a:t>This is </a:t>
            </a:r>
            <a:r>
              <a:rPr lang="en-US" b="1" i="0" dirty="0"/>
              <a:t>sfumato</a:t>
            </a:r>
            <a:r>
              <a:rPr lang="en-US" b="0" i="0" dirty="0"/>
              <a:t>- </a:t>
            </a:r>
            <a:r>
              <a:rPr lang="en-US" b="1" i="0" dirty="0"/>
              <a:t>a technique of allowing tones and colors to shade gradually into one another, producing softened outlines of hazy forms.</a:t>
            </a:r>
          </a:p>
          <a:p>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shift to a ¾ profile, the use of sfumato, and the atmospheric perspective are all about increasing naturalism.</a:t>
            </a:r>
          </a:p>
          <a:p>
            <a:endParaRPr lang="en-US" b="1" dirty="0"/>
          </a:p>
        </p:txBody>
      </p:sp>
      <p:sp>
        <p:nvSpPr>
          <p:cNvPr id="4" name="Slide Number Placeholder 3"/>
          <p:cNvSpPr>
            <a:spLocks noGrp="1"/>
          </p:cNvSpPr>
          <p:nvPr>
            <p:ph type="sldNum" sz="quarter" idx="5"/>
          </p:nvPr>
        </p:nvSpPr>
        <p:spPr/>
        <p:txBody>
          <a:bodyPr/>
          <a:lstStyle/>
          <a:p>
            <a:fld id="{0F0EB6B1-FABA-9144-8B60-F98ECB2C4098}" type="slidenum">
              <a:rPr lang="en-US" smtClean="0"/>
              <a:t>9</a:t>
            </a:fld>
            <a:endParaRPr lang="en-US"/>
          </a:p>
        </p:txBody>
      </p:sp>
    </p:spTree>
    <p:extLst>
      <p:ext uri="{BB962C8B-B14F-4D97-AF65-F5344CB8AC3E}">
        <p14:creationId xmlns:p14="http://schemas.microsoft.com/office/powerpoint/2010/main" val="1199626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78395E-36AA-0743-A902-BFBB99BE2F47}" type="datetimeFigureOut">
              <a:rPr lang="en-US" smtClean="0"/>
              <a:t>4/4/20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0B682-AC5B-2249-811F-D432C892E54A}" type="slidenum">
              <a:rPr lang="en-US" smtClean="0"/>
              <a:t>‹#›</a:t>
            </a:fld>
            <a:endParaRPr lang="en-US"/>
          </a:p>
        </p:txBody>
      </p:sp>
    </p:spTree>
    <p:extLst>
      <p:ext uri="{BB962C8B-B14F-4D97-AF65-F5344CB8AC3E}">
        <p14:creationId xmlns:p14="http://schemas.microsoft.com/office/powerpoint/2010/main" val="135320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78395E-36AA-0743-A902-BFBB99BE2F47}" type="datetimeFigureOut">
              <a:rPr lang="en-US" smtClean="0"/>
              <a:t>4/4/20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0B682-AC5B-2249-811F-D432C892E54A}" type="slidenum">
              <a:rPr lang="en-US" smtClean="0"/>
              <a:t>‹#›</a:t>
            </a:fld>
            <a:endParaRPr lang="en-US"/>
          </a:p>
        </p:txBody>
      </p:sp>
    </p:spTree>
    <p:extLst>
      <p:ext uri="{BB962C8B-B14F-4D97-AF65-F5344CB8AC3E}">
        <p14:creationId xmlns:p14="http://schemas.microsoft.com/office/powerpoint/2010/main" val="71388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78395E-36AA-0743-A902-BFBB99BE2F47}" type="datetimeFigureOut">
              <a:rPr lang="en-US" smtClean="0"/>
              <a:t>4/4/20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0B682-AC5B-2249-811F-D432C892E54A}" type="slidenum">
              <a:rPr lang="en-US" smtClean="0"/>
              <a:t>‹#›</a:t>
            </a:fld>
            <a:endParaRPr lang="en-US"/>
          </a:p>
        </p:txBody>
      </p:sp>
    </p:spTree>
    <p:extLst>
      <p:ext uri="{BB962C8B-B14F-4D97-AF65-F5344CB8AC3E}">
        <p14:creationId xmlns:p14="http://schemas.microsoft.com/office/powerpoint/2010/main" val="98928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78395E-36AA-0743-A902-BFBB99BE2F47}" type="datetimeFigureOut">
              <a:rPr lang="en-US" smtClean="0"/>
              <a:t>4/4/20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0B682-AC5B-2249-811F-D432C892E54A}" type="slidenum">
              <a:rPr lang="en-US" smtClean="0"/>
              <a:t>‹#›</a:t>
            </a:fld>
            <a:endParaRPr lang="en-US"/>
          </a:p>
        </p:txBody>
      </p:sp>
    </p:spTree>
    <p:extLst>
      <p:ext uri="{BB962C8B-B14F-4D97-AF65-F5344CB8AC3E}">
        <p14:creationId xmlns:p14="http://schemas.microsoft.com/office/powerpoint/2010/main" val="219057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78395E-36AA-0743-A902-BFBB99BE2F47}" type="datetimeFigureOut">
              <a:rPr lang="en-US" smtClean="0"/>
              <a:t>4/4/20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0B682-AC5B-2249-811F-D432C892E54A}" type="slidenum">
              <a:rPr lang="en-US" smtClean="0"/>
              <a:t>‹#›</a:t>
            </a:fld>
            <a:endParaRPr lang="en-US"/>
          </a:p>
        </p:txBody>
      </p:sp>
    </p:spTree>
    <p:extLst>
      <p:ext uri="{BB962C8B-B14F-4D97-AF65-F5344CB8AC3E}">
        <p14:creationId xmlns:p14="http://schemas.microsoft.com/office/powerpoint/2010/main" val="339037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78395E-36AA-0743-A902-BFBB99BE2F47}" type="datetimeFigureOut">
              <a:rPr lang="en-US" smtClean="0"/>
              <a:t>4/4/20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0B682-AC5B-2249-811F-D432C892E54A}" type="slidenum">
              <a:rPr lang="en-US" smtClean="0"/>
              <a:t>‹#›</a:t>
            </a:fld>
            <a:endParaRPr lang="en-US"/>
          </a:p>
        </p:txBody>
      </p:sp>
    </p:spTree>
    <p:extLst>
      <p:ext uri="{BB962C8B-B14F-4D97-AF65-F5344CB8AC3E}">
        <p14:creationId xmlns:p14="http://schemas.microsoft.com/office/powerpoint/2010/main" val="81450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78395E-36AA-0743-A902-BFBB99BE2F47}" type="datetimeFigureOut">
              <a:rPr lang="en-US" smtClean="0"/>
              <a:t>4/4/20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0B682-AC5B-2249-811F-D432C892E54A}" type="slidenum">
              <a:rPr lang="en-US" smtClean="0"/>
              <a:t>‹#›</a:t>
            </a:fld>
            <a:endParaRPr lang="en-US"/>
          </a:p>
        </p:txBody>
      </p:sp>
    </p:spTree>
    <p:extLst>
      <p:ext uri="{BB962C8B-B14F-4D97-AF65-F5344CB8AC3E}">
        <p14:creationId xmlns:p14="http://schemas.microsoft.com/office/powerpoint/2010/main" val="11630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78395E-36AA-0743-A902-BFBB99BE2F47}" type="datetimeFigureOut">
              <a:rPr lang="en-US" smtClean="0"/>
              <a:t>4/4/20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0B682-AC5B-2249-811F-D432C892E54A}" type="slidenum">
              <a:rPr lang="en-US" smtClean="0"/>
              <a:t>‹#›</a:t>
            </a:fld>
            <a:endParaRPr lang="en-US"/>
          </a:p>
        </p:txBody>
      </p:sp>
    </p:spTree>
    <p:extLst>
      <p:ext uri="{BB962C8B-B14F-4D97-AF65-F5344CB8AC3E}">
        <p14:creationId xmlns:p14="http://schemas.microsoft.com/office/powerpoint/2010/main" val="264194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8395E-36AA-0743-A902-BFBB99BE2F47}" type="datetimeFigureOut">
              <a:rPr lang="en-US" smtClean="0"/>
              <a:t>4/4/20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0B682-AC5B-2249-811F-D432C892E54A}" type="slidenum">
              <a:rPr lang="en-US" smtClean="0"/>
              <a:t>‹#›</a:t>
            </a:fld>
            <a:endParaRPr lang="en-US"/>
          </a:p>
        </p:txBody>
      </p:sp>
    </p:spTree>
    <p:extLst>
      <p:ext uri="{BB962C8B-B14F-4D97-AF65-F5344CB8AC3E}">
        <p14:creationId xmlns:p14="http://schemas.microsoft.com/office/powerpoint/2010/main" val="2985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78395E-36AA-0743-A902-BFBB99BE2F47}" type="datetimeFigureOut">
              <a:rPr lang="en-US" smtClean="0"/>
              <a:t>4/4/20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0B682-AC5B-2249-811F-D432C892E54A}" type="slidenum">
              <a:rPr lang="en-US" smtClean="0"/>
              <a:t>‹#›</a:t>
            </a:fld>
            <a:endParaRPr lang="en-US"/>
          </a:p>
        </p:txBody>
      </p:sp>
    </p:spTree>
    <p:extLst>
      <p:ext uri="{BB962C8B-B14F-4D97-AF65-F5344CB8AC3E}">
        <p14:creationId xmlns:p14="http://schemas.microsoft.com/office/powerpoint/2010/main" val="322454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78395E-36AA-0743-A902-BFBB99BE2F47}" type="datetimeFigureOut">
              <a:rPr lang="en-US" smtClean="0"/>
              <a:t>4/4/20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0B682-AC5B-2249-811F-D432C892E54A}" type="slidenum">
              <a:rPr lang="en-US" smtClean="0"/>
              <a:t>‹#›</a:t>
            </a:fld>
            <a:endParaRPr lang="en-US"/>
          </a:p>
        </p:txBody>
      </p:sp>
    </p:spTree>
    <p:extLst>
      <p:ext uri="{BB962C8B-B14F-4D97-AF65-F5344CB8AC3E}">
        <p14:creationId xmlns:p14="http://schemas.microsoft.com/office/powerpoint/2010/main" val="189700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8395E-36AA-0743-A902-BFBB99BE2F47}" type="datetimeFigureOut">
              <a:rPr lang="en-US" smtClean="0"/>
              <a:t>4/4/20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0B682-AC5B-2249-811F-D432C892E54A}" type="slidenum">
              <a:rPr lang="en-US" smtClean="0"/>
              <a:t>‹#›</a:t>
            </a:fld>
            <a:endParaRPr lang="en-US"/>
          </a:p>
        </p:txBody>
      </p:sp>
    </p:spTree>
    <p:extLst>
      <p:ext uri="{BB962C8B-B14F-4D97-AF65-F5344CB8AC3E}">
        <p14:creationId xmlns:p14="http://schemas.microsoft.com/office/powerpoint/2010/main" val="23430443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F7828-7667-7241-BC44-DF6F1D113354}"/>
              </a:ext>
            </a:extLst>
          </p:cNvPr>
          <p:cNvSpPr>
            <a:spLocks noGrp="1"/>
          </p:cNvSpPr>
          <p:nvPr>
            <p:ph type="title"/>
          </p:nvPr>
        </p:nvSpPr>
        <p:spPr/>
        <p:txBody>
          <a:bodyPr/>
          <a:lstStyle/>
          <a:p>
            <a:pPr algn="ctr"/>
            <a:r>
              <a:rPr lang="en-US" dirty="0">
                <a:latin typeface="Times" pitchFamily="2" charset="0"/>
              </a:rPr>
              <a:t>Lecture Summary</a:t>
            </a:r>
          </a:p>
        </p:txBody>
      </p:sp>
      <p:sp>
        <p:nvSpPr>
          <p:cNvPr id="3" name="Content Placeholder 2">
            <a:extLst>
              <a:ext uri="{FF2B5EF4-FFF2-40B4-BE49-F238E27FC236}">
                <a16:creationId xmlns:a16="http://schemas.microsoft.com/office/drawing/2014/main" id="{0F47F7D5-413D-5C44-8E2F-4DFE13F3631A}"/>
              </a:ext>
            </a:extLst>
          </p:cNvPr>
          <p:cNvSpPr>
            <a:spLocks noGrp="1"/>
          </p:cNvSpPr>
          <p:nvPr>
            <p:ph idx="1"/>
          </p:nvPr>
        </p:nvSpPr>
        <p:spPr/>
        <p:txBody>
          <a:bodyPr>
            <a:normAutofit/>
          </a:bodyPr>
          <a:lstStyle/>
          <a:p>
            <a:r>
              <a:rPr lang="en-US" sz="2500" dirty="0">
                <a:latin typeface="Times" pitchFamily="2" charset="0"/>
              </a:rPr>
              <a:t>Response Question 1/4 (Slide 3): Compare and contrast the angels. What looks similar and different about them? Which is more naturalistic? Bullet points are fine for this. </a:t>
            </a:r>
          </a:p>
          <a:p>
            <a:r>
              <a:rPr lang="en-US" sz="2500" dirty="0">
                <a:latin typeface="Times" pitchFamily="2" charset="0"/>
              </a:rPr>
              <a:t>Response Question 2/4 (Slide 20): Write one paragraph describing this sculpture using formal analysis.</a:t>
            </a:r>
          </a:p>
          <a:p>
            <a:r>
              <a:rPr lang="en-US" sz="2500" dirty="0">
                <a:latin typeface="Times" pitchFamily="2" charset="0"/>
              </a:rPr>
              <a:t>Response Question 3/4 (Slide 26): Describe this painting in a couple of sentences. </a:t>
            </a:r>
          </a:p>
          <a:p>
            <a:r>
              <a:rPr lang="en-US" sz="2500" dirty="0">
                <a:latin typeface="Times" pitchFamily="2" charset="0"/>
              </a:rPr>
              <a:t>Response Question 4/4 (Slide 27): Please submit any questions you have.</a:t>
            </a:r>
            <a:endParaRPr lang="en-US" sz="2400" dirty="0"/>
          </a:p>
          <a:p>
            <a:endParaRPr lang="en-US" sz="2500" dirty="0">
              <a:latin typeface="Times" pitchFamily="2" charset="0"/>
            </a:endParaRPr>
          </a:p>
          <a:p>
            <a:endParaRPr lang="en-US" sz="2500" dirty="0">
              <a:latin typeface="Times" pitchFamily="2" charset="0"/>
            </a:endParaRPr>
          </a:p>
        </p:txBody>
      </p:sp>
    </p:spTree>
    <p:extLst>
      <p:ext uri="{BB962C8B-B14F-4D97-AF65-F5344CB8AC3E}">
        <p14:creationId xmlns:p14="http://schemas.microsoft.com/office/powerpoint/2010/main" val="323817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title="Mona Lisa">
            <a:extLst>
              <a:ext uri="{FF2B5EF4-FFF2-40B4-BE49-F238E27FC236}">
                <a16:creationId xmlns:a16="http://schemas.microsoft.com/office/drawing/2014/main" id="{A2B91CFB-1D33-7A45-8DB1-7A6A2A7BB48B}"/>
              </a:ext>
            </a:extLst>
          </p:cNvPr>
          <p:cNvPicPr>
            <a:picLocks noChangeAspect="1"/>
          </p:cNvPicPr>
          <p:nvPr/>
        </p:nvPicPr>
        <p:blipFill>
          <a:blip r:embed="rId3"/>
          <a:stretch>
            <a:fillRect/>
          </a:stretch>
        </p:blipFill>
        <p:spPr>
          <a:xfrm>
            <a:off x="514498" y="365125"/>
            <a:ext cx="4199432" cy="6253502"/>
          </a:xfrm>
          <a:prstGeom prst="rect">
            <a:avLst/>
          </a:prstGeom>
        </p:spPr>
      </p:pic>
      <p:pic>
        <p:nvPicPr>
          <p:cNvPr id="7" name="Content Placeholder 6" title="Portrait of a Young Man at Prayer">
            <a:extLst>
              <a:ext uri="{FF2B5EF4-FFF2-40B4-BE49-F238E27FC236}">
                <a16:creationId xmlns:a16="http://schemas.microsoft.com/office/drawing/2014/main" id="{869533EC-0792-2D47-9CEC-9F1D3F7CDFCD}"/>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650138" y="1690688"/>
            <a:ext cx="3197024" cy="4351338"/>
          </a:xfrm>
        </p:spPr>
      </p:pic>
      <p:sp>
        <p:nvSpPr>
          <p:cNvPr id="2" name="Title 1">
            <a:extLst>
              <a:ext uri="{FF2B5EF4-FFF2-40B4-BE49-F238E27FC236}">
                <a16:creationId xmlns:a16="http://schemas.microsoft.com/office/drawing/2014/main" id="{DBC0FF7A-C5E6-264D-974B-4811B9D86E7D}"/>
              </a:ext>
            </a:extLst>
          </p:cNvPr>
          <p:cNvSpPr>
            <a:spLocks noGrp="1"/>
          </p:cNvSpPr>
          <p:nvPr>
            <p:ph type="title"/>
          </p:nvPr>
        </p:nvSpPr>
        <p:spPr>
          <a:xfrm>
            <a:off x="5143500" y="365125"/>
            <a:ext cx="6210300" cy="1325563"/>
          </a:xfrm>
        </p:spPr>
        <p:txBody>
          <a:bodyPr>
            <a:normAutofit/>
          </a:bodyPr>
          <a:lstStyle/>
          <a:p>
            <a:pPr algn="ctr"/>
            <a:r>
              <a:rPr lang="en-US" sz="2500" dirty="0">
                <a:latin typeface="Times" pitchFamily="2" charset="0"/>
              </a:rPr>
              <a:t>Portrait of a Young Man at Prayer</a:t>
            </a:r>
            <a:br>
              <a:rPr lang="en-US" sz="2500" dirty="0">
                <a:latin typeface="Times" pitchFamily="2" charset="0"/>
              </a:rPr>
            </a:br>
            <a:r>
              <a:rPr lang="en-US" sz="2500" dirty="0">
                <a:latin typeface="Times" pitchFamily="2" charset="0"/>
              </a:rPr>
              <a:t>Hans Memling</a:t>
            </a:r>
            <a:br>
              <a:rPr lang="en-US" sz="2500" dirty="0">
                <a:latin typeface="Times" pitchFamily="2" charset="0"/>
              </a:rPr>
            </a:br>
            <a:r>
              <a:rPr lang="en-US" sz="2500" dirty="0">
                <a:latin typeface="Times" pitchFamily="2" charset="0"/>
              </a:rPr>
              <a:t>1487</a:t>
            </a:r>
          </a:p>
        </p:txBody>
      </p:sp>
    </p:spTree>
    <p:extLst>
      <p:ext uri="{BB962C8B-B14F-4D97-AF65-F5344CB8AC3E}">
        <p14:creationId xmlns:p14="http://schemas.microsoft.com/office/powerpoint/2010/main" val="297391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title="Leonardo's Last Supper">
            <a:extLst>
              <a:ext uri="{FF2B5EF4-FFF2-40B4-BE49-F238E27FC236}">
                <a16:creationId xmlns:a16="http://schemas.microsoft.com/office/drawing/2014/main" id="{F4B0E49F-3FA8-324A-8523-A7F5034FF7E3}"/>
              </a:ext>
            </a:extLst>
          </p:cNvPr>
          <p:cNvPicPr>
            <a:picLocks noChangeAspect="1"/>
          </p:cNvPicPr>
          <p:nvPr/>
        </p:nvPicPr>
        <p:blipFill>
          <a:blip r:embed="rId3"/>
          <a:stretch>
            <a:fillRect/>
          </a:stretch>
        </p:blipFill>
        <p:spPr>
          <a:xfrm>
            <a:off x="5059086" y="1859052"/>
            <a:ext cx="6083318" cy="3179024"/>
          </a:xfrm>
          <a:prstGeom prst="rect">
            <a:avLst/>
          </a:prstGeom>
        </p:spPr>
      </p:pic>
      <p:sp>
        <p:nvSpPr>
          <p:cNvPr id="3" name="TextBox 2">
            <a:extLst>
              <a:ext uri="{FF2B5EF4-FFF2-40B4-BE49-F238E27FC236}">
                <a16:creationId xmlns:a16="http://schemas.microsoft.com/office/drawing/2014/main" id="{48AA8972-07B5-7F45-A0FE-182BDF5CB662}"/>
              </a:ext>
            </a:extLst>
          </p:cNvPr>
          <p:cNvSpPr txBox="1"/>
          <p:nvPr/>
        </p:nvSpPr>
        <p:spPr>
          <a:xfrm>
            <a:off x="7421713" y="1233377"/>
            <a:ext cx="1358064" cy="477054"/>
          </a:xfrm>
          <a:prstGeom prst="rect">
            <a:avLst/>
          </a:prstGeom>
          <a:noFill/>
        </p:spPr>
        <p:txBody>
          <a:bodyPr wrap="none" rtlCol="0">
            <a:spAutoFit/>
          </a:bodyPr>
          <a:lstStyle/>
          <a:p>
            <a:r>
              <a:rPr lang="en-US" sz="2500" dirty="0">
                <a:latin typeface="Times" pitchFamily="2" charset="0"/>
              </a:rPr>
              <a:t>LINEAR</a:t>
            </a:r>
          </a:p>
        </p:txBody>
      </p:sp>
      <p:pic>
        <p:nvPicPr>
          <p:cNvPr id="5" name="Content Placeholder 4" title="Leonardo da Vinci, The Last Summer">
            <a:extLst>
              <a:ext uri="{FF2B5EF4-FFF2-40B4-BE49-F238E27FC236}">
                <a16:creationId xmlns:a16="http://schemas.microsoft.com/office/drawing/2014/main" id="{4C686E60-0049-CB48-AF13-5AC22425C2B7}"/>
              </a:ext>
            </a:extLst>
          </p:cNvPr>
          <p:cNvPicPr>
            <a:picLocks noGrp="1" noChangeAspect="1"/>
          </p:cNvPicPr>
          <p:nvPr>
            <p:ph idx="1"/>
          </p:nvPr>
        </p:nvPicPr>
        <p:blipFill>
          <a:blip r:embed="rId4"/>
          <a:stretch>
            <a:fillRect/>
          </a:stretch>
        </p:blipFill>
        <p:spPr>
          <a:xfrm>
            <a:off x="1294274" y="951722"/>
            <a:ext cx="3353423" cy="4993684"/>
          </a:xfrm>
        </p:spPr>
      </p:pic>
      <p:sp>
        <p:nvSpPr>
          <p:cNvPr id="2" name="Title 1">
            <a:extLst>
              <a:ext uri="{FF2B5EF4-FFF2-40B4-BE49-F238E27FC236}">
                <a16:creationId xmlns:a16="http://schemas.microsoft.com/office/drawing/2014/main" id="{6C3E175B-5E19-764F-949E-E04A5866C37C}"/>
              </a:ext>
            </a:extLst>
          </p:cNvPr>
          <p:cNvSpPr>
            <a:spLocks noGrp="1"/>
          </p:cNvSpPr>
          <p:nvPr>
            <p:ph type="title"/>
          </p:nvPr>
        </p:nvSpPr>
        <p:spPr>
          <a:xfrm>
            <a:off x="1392493" y="0"/>
            <a:ext cx="3156984" cy="1233377"/>
          </a:xfrm>
        </p:spPr>
        <p:txBody>
          <a:bodyPr>
            <a:normAutofit/>
          </a:bodyPr>
          <a:lstStyle/>
          <a:p>
            <a:pPr algn="ctr"/>
            <a:r>
              <a:rPr lang="en-US" sz="2500" dirty="0">
                <a:latin typeface="Times" pitchFamily="2" charset="0"/>
              </a:rPr>
              <a:t>ATMOSPHERIC</a:t>
            </a:r>
          </a:p>
        </p:txBody>
      </p:sp>
    </p:spTree>
    <p:extLst>
      <p:ext uri="{BB962C8B-B14F-4D97-AF65-F5344CB8AC3E}">
        <p14:creationId xmlns:p14="http://schemas.microsoft.com/office/powerpoint/2010/main" val="191505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Vitruvius">
            <a:extLst>
              <a:ext uri="{FF2B5EF4-FFF2-40B4-BE49-F238E27FC236}">
                <a16:creationId xmlns:a16="http://schemas.microsoft.com/office/drawing/2014/main" id="{311A6F51-7831-A44D-AE05-AFF32AE601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7570" y="1690689"/>
            <a:ext cx="2630829" cy="3899264"/>
          </a:xfrm>
          <a:prstGeom prst="rect">
            <a:avLst/>
          </a:prstGeom>
        </p:spPr>
      </p:pic>
      <p:pic>
        <p:nvPicPr>
          <p:cNvPr id="5" name="Content Placeholder 4" title="Vitruvian Man">
            <a:extLst>
              <a:ext uri="{FF2B5EF4-FFF2-40B4-BE49-F238E27FC236}">
                <a16:creationId xmlns:a16="http://schemas.microsoft.com/office/drawing/2014/main" id="{692B050B-D3B8-414F-8147-88415908C419}"/>
              </a:ext>
            </a:extLst>
          </p:cNvPr>
          <p:cNvPicPr>
            <a:picLocks noGrp="1" noChangeAspect="1"/>
          </p:cNvPicPr>
          <p:nvPr>
            <p:ph idx="1"/>
          </p:nvPr>
        </p:nvPicPr>
        <p:blipFill>
          <a:blip r:embed="rId4"/>
          <a:stretch>
            <a:fillRect/>
          </a:stretch>
        </p:blipFill>
        <p:spPr>
          <a:xfrm>
            <a:off x="838200" y="365126"/>
            <a:ext cx="4329588" cy="5908084"/>
          </a:xfrm>
        </p:spPr>
      </p:pic>
      <p:sp>
        <p:nvSpPr>
          <p:cNvPr id="2" name="Title 1">
            <a:extLst>
              <a:ext uri="{FF2B5EF4-FFF2-40B4-BE49-F238E27FC236}">
                <a16:creationId xmlns:a16="http://schemas.microsoft.com/office/drawing/2014/main" id="{1ED49323-CA9B-0B40-B739-FE883B5AB530}"/>
              </a:ext>
            </a:extLst>
          </p:cNvPr>
          <p:cNvSpPr>
            <a:spLocks noGrp="1"/>
          </p:cNvSpPr>
          <p:nvPr>
            <p:ph type="title"/>
          </p:nvPr>
        </p:nvSpPr>
        <p:spPr>
          <a:xfrm>
            <a:off x="5380439" y="375871"/>
            <a:ext cx="6186012" cy="1325563"/>
          </a:xfrm>
        </p:spPr>
        <p:txBody>
          <a:bodyPr>
            <a:noAutofit/>
          </a:bodyPr>
          <a:lstStyle/>
          <a:p>
            <a:r>
              <a:rPr lang="en-US" sz="2500" dirty="0">
                <a:latin typeface="Times" pitchFamily="2" charset="0"/>
              </a:rPr>
              <a:t>Vitruvian Man</a:t>
            </a:r>
            <a:br>
              <a:rPr lang="en-US" sz="2500" dirty="0">
                <a:latin typeface="Times" pitchFamily="2" charset="0"/>
              </a:rPr>
            </a:br>
            <a:r>
              <a:rPr lang="en-US" sz="2500" dirty="0">
                <a:latin typeface="Times" pitchFamily="2" charset="0"/>
              </a:rPr>
              <a:t>Leonardo da Vinci</a:t>
            </a:r>
            <a:br>
              <a:rPr lang="en-US" sz="2500" dirty="0">
                <a:latin typeface="Times" pitchFamily="2" charset="0"/>
              </a:rPr>
            </a:br>
            <a:r>
              <a:rPr lang="en-US" sz="2500" dirty="0">
                <a:latin typeface="Times" pitchFamily="2" charset="0"/>
              </a:rPr>
              <a:t>c. 1490</a:t>
            </a:r>
            <a:br>
              <a:rPr lang="en-US" sz="2500" dirty="0">
                <a:latin typeface="Times" pitchFamily="2" charset="0"/>
              </a:rPr>
            </a:br>
            <a:r>
              <a:rPr lang="en-US" sz="2500" dirty="0">
                <a:latin typeface="Times" pitchFamily="2" charset="0"/>
              </a:rPr>
              <a:t>Ink</a:t>
            </a:r>
          </a:p>
        </p:txBody>
      </p:sp>
    </p:spTree>
    <p:extLst>
      <p:ext uri="{BB962C8B-B14F-4D97-AF65-F5344CB8AC3E}">
        <p14:creationId xmlns:p14="http://schemas.microsoft.com/office/powerpoint/2010/main" val="233050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EC6C0-B5C1-5D47-A5F5-9197B52D84A3}"/>
              </a:ext>
            </a:extLst>
          </p:cNvPr>
          <p:cNvSpPr>
            <a:spLocks noGrp="1"/>
          </p:cNvSpPr>
          <p:nvPr>
            <p:ph type="title"/>
          </p:nvPr>
        </p:nvSpPr>
        <p:spPr>
          <a:xfrm>
            <a:off x="838199" y="0"/>
            <a:ext cx="10515600" cy="1325563"/>
          </a:xfrm>
        </p:spPr>
        <p:txBody>
          <a:bodyPr>
            <a:noAutofit/>
          </a:bodyPr>
          <a:lstStyle/>
          <a:p>
            <a:pPr algn="ctr"/>
            <a:r>
              <a:rPr lang="en-US" sz="2500" dirty="0">
                <a:latin typeface="Times" pitchFamily="2" charset="0"/>
              </a:rPr>
              <a:t>Michelangelo</a:t>
            </a:r>
            <a:br>
              <a:rPr lang="en-US" sz="2500" dirty="0">
                <a:latin typeface="Times" pitchFamily="2" charset="0"/>
              </a:rPr>
            </a:br>
            <a:r>
              <a:rPr lang="en-US" sz="2500" dirty="0">
                <a:latin typeface="Times" pitchFamily="2" charset="0"/>
              </a:rPr>
              <a:t>Sistine Chapel</a:t>
            </a:r>
            <a:br>
              <a:rPr lang="en-US" sz="2500" dirty="0">
                <a:latin typeface="Times" pitchFamily="2" charset="0"/>
              </a:rPr>
            </a:br>
            <a:r>
              <a:rPr lang="en-US" sz="2500" dirty="0">
                <a:latin typeface="Times" pitchFamily="2" charset="0"/>
              </a:rPr>
              <a:t>1508-1512</a:t>
            </a:r>
            <a:endParaRPr lang="en-US" sz="2500" dirty="0"/>
          </a:p>
        </p:txBody>
      </p:sp>
      <p:pic>
        <p:nvPicPr>
          <p:cNvPr id="5" name="Content Placeholder 4" title="Sistine Chapel">
            <a:extLst>
              <a:ext uri="{FF2B5EF4-FFF2-40B4-BE49-F238E27FC236}">
                <a16:creationId xmlns:a16="http://schemas.microsoft.com/office/drawing/2014/main" id="{8D8F7616-2974-6043-BC10-085E8583461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21167" y="1325563"/>
            <a:ext cx="7949663" cy="5167281"/>
          </a:xfrm>
        </p:spPr>
      </p:pic>
    </p:spTree>
    <p:extLst>
      <p:ext uri="{BB962C8B-B14F-4D97-AF65-F5344CB8AC3E}">
        <p14:creationId xmlns:p14="http://schemas.microsoft.com/office/powerpoint/2010/main" val="3599295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AA3F4-B01F-924F-BCA8-01F25000C7AA}"/>
              </a:ext>
            </a:extLst>
          </p:cNvPr>
          <p:cNvSpPr>
            <a:spLocks noGrp="1"/>
          </p:cNvSpPr>
          <p:nvPr>
            <p:ph type="title"/>
          </p:nvPr>
        </p:nvSpPr>
        <p:spPr>
          <a:xfrm>
            <a:off x="838200" y="365126"/>
            <a:ext cx="1888671" cy="1104446"/>
          </a:xfrm>
        </p:spPr>
        <p:txBody>
          <a:bodyPr>
            <a:normAutofit/>
          </a:bodyPr>
          <a:lstStyle/>
          <a:p>
            <a:r>
              <a:rPr lang="en-US" sz="2500" dirty="0">
                <a:latin typeface="Times" pitchFamily="2" charset="0"/>
              </a:rPr>
              <a:t>Painted</a:t>
            </a:r>
          </a:p>
        </p:txBody>
      </p:sp>
      <p:pic>
        <p:nvPicPr>
          <p:cNvPr id="5" name="Content Placeholder 4">
            <a:extLst>
              <a:ext uri="{FF2B5EF4-FFF2-40B4-BE49-F238E27FC236}">
                <a16:creationId xmlns:a16="http://schemas.microsoft.com/office/drawing/2014/main" id="{1F72E4F6-373E-1649-B332-8F5572FBCCC4}"/>
              </a:ext>
            </a:extLst>
          </p:cNvPr>
          <p:cNvPicPr>
            <a:picLocks noGrp="1" noChangeAspect="1"/>
          </p:cNvPicPr>
          <p:nvPr>
            <p:ph idx="1"/>
          </p:nvPr>
        </p:nvPicPr>
        <p:blipFill>
          <a:blip r:embed="rId3"/>
          <a:stretch>
            <a:fillRect/>
          </a:stretch>
        </p:blipFill>
        <p:spPr>
          <a:xfrm>
            <a:off x="838200" y="2111982"/>
            <a:ext cx="10515600" cy="3778623"/>
          </a:xfrm>
        </p:spPr>
      </p:pic>
      <p:cxnSp>
        <p:nvCxnSpPr>
          <p:cNvPr id="7" name="Straight Arrow Connector 6">
            <a:extLst>
              <a:ext uri="{FF2B5EF4-FFF2-40B4-BE49-F238E27FC236}">
                <a16:creationId xmlns:a16="http://schemas.microsoft.com/office/drawing/2014/main" id="{58CCACA0-4DF2-7647-A085-014D6A316C35}"/>
              </a:ext>
            </a:extLst>
          </p:cNvPr>
          <p:cNvCxnSpPr/>
          <p:nvPr/>
        </p:nvCxnSpPr>
        <p:spPr>
          <a:xfrm>
            <a:off x="1714500" y="1306286"/>
            <a:ext cx="1208314" cy="107768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668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B5F00-11B7-FD4F-B178-DEBB26B832FD}"/>
              </a:ext>
            </a:extLst>
          </p:cNvPr>
          <p:cNvSpPr>
            <a:spLocks noGrp="1"/>
          </p:cNvSpPr>
          <p:nvPr>
            <p:ph type="title"/>
          </p:nvPr>
        </p:nvSpPr>
        <p:spPr/>
        <p:txBody>
          <a:bodyPr>
            <a:noAutofit/>
          </a:bodyPr>
          <a:lstStyle/>
          <a:p>
            <a:pPr algn="ctr"/>
            <a:r>
              <a:rPr lang="en-US" sz="2500" dirty="0">
                <a:latin typeface="Times" pitchFamily="2" charset="0"/>
              </a:rPr>
              <a:t>Michelangelo</a:t>
            </a:r>
            <a:br>
              <a:rPr lang="en-US" sz="2500" dirty="0">
                <a:latin typeface="Times" pitchFamily="2" charset="0"/>
              </a:rPr>
            </a:br>
            <a:r>
              <a:rPr lang="en-US" sz="2500" dirty="0">
                <a:latin typeface="Times" pitchFamily="2" charset="0"/>
              </a:rPr>
              <a:t>The Deluge</a:t>
            </a:r>
            <a:br>
              <a:rPr lang="en-US" sz="2500" dirty="0">
                <a:latin typeface="Times" pitchFamily="2" charset="0"/>
              </a:rPr>
            </a:br>
            <a:r>
              <a:rPr lang="en-US" sz="2500" dirty="0">
                <a:latin typeface="Times" pitchFamily="2" charset="0"/>
              </a:rPr>
              <a:t>Sistine Chapel Ceiling</a:t>
            </a:r>
            <a:br>
              <a:rPr lang="en-US" sz="2500" dirty="0">
                <a:latin typeface="Times" pitchFamily="2" charset="0"/>
              </a:rPr>
            </a:br>
            <a:r>
              <a:rPr lang="en-US" sz="2500" dirty="0">
                <a:latin typeface="Times" pitchFamily="2" charset="0"/>
              </a:rPr>
              <a:t>1508-1512</a:t>
            </a:r>
            <a:endParaRPr lang="en-US" sz="2500" dirty="0"/>
          </a:p>
        </p:txBody>
      </p:sp>
      <p:pic>
        <p:nvPicPr>
          <p:cNvPr id="5" name="Content Placeholder 4" title="Michelangelo The Deluge">
            <a:extLst>
              <a:ext uri="{FF2B5EF4-FFF2-40B4-BE49-F238E27FC236}">
                <a16:creationId xmlns:a16="http://schemas.microsoft.com/office/drawing/2014/main" id="{51169A74-82E0-1F40-A880-867D1CF72E5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73750" y="1825625"/>
            <a:ext cx="6844500" cy="4351338"/>
          </a:xfrm>
        </p:spPr>
      </p:pic>
    </p:spTree>
    <p:extLst>
      <p:ext uri="{BB962C8B-B14F-4D97-AF65-F5344CB8AC3E}">
        <p14:creationId xmlns:p14="http://schemas.microsoft.com/office/powerpoint/2010/main" val="1718897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543F-22D3-6F4E-949C-DBCD50E6FAFC}"/>
              </a:ext>
            </a:extLst>
          </p:cNvPr>
          <p:cNvSpPr>
            <a:spLocks noGrp="1"/>
          </p:cNvSpPr>
          <p:nvPr>
            <p:ph type="title"/>
          </p:nvPr>
        </p:nvSpPr>
        <p:spPr>
          <a:xfrm>
            <a:off x="838199" y="216269"/>
            <a:ext cx="10515600" cy="1378844"/>
          </a:xfrm>
        </p:spPr>
        <p:txBody>
          <a:bodyPr>
            <a:normAutofit fontScale="90000"/>
          </a:bodyPr>
          <a:lstStyle/>
          <a:p>
            <a:pPr algn="ctr"/>
            <a:r>
              <a:rPr lang="en-US" sz="2500" dirty="0">
                <a:latin typeface="Times" pitchFamily="2" charset="0"/>
              </a:rPr>
              <a:t>Michelangelo</a:t>
            </a:r>
            <a:br>
              <a:rPr lang="en-US" sz="2500" dirty="0">
                <a:latin typeface="Times" pitchFamily="2" charset="0"/>
              </a:rPr>
            </a:br>
            <a:r>
              <a:rPr lang="en-US" sz="2500" dirty="0">
                <a:latin typeface="Times" pitchFamily="2" charset="0"/>
              </a:rPr>
              <a:t>The Creation of Adam</a:t>
            </a:r>
            <a:br>
              <a:rPr lang="en-US" sz="2500" dirty="0">
                <a:latin typeface="Times" pitchFamily="2" charset="0"/>
              </a:rPr>
            </a:br>
            <a:r>
              <a:rPr lang="en-US" sz="2500" dirty="0">
                <a:latin typeface="Times" pitchFamily="2" charset="0"/>
              </a:rPr>
              <a:t>Sistine Chapel Ceiling</a:t>
            </a:r>
            <a:br>
              <a:rPr lang="en-US" sz="2500" dirty="0">
                <a:latin typeface="Times" pitchFamily="2" charset="0"/>
              </a:rPr>
            </a:br>
            <a:r>
              <a:rPr lang="en-US" sz="2500" dirty="0">
                <a:latin typeface="Times" pitchFamily="2" charset="0"/>
              </a:rPr>
              <a:t>1508-1512</a:t>
            </a:r>
          </a:p>
        </p:txBody>
      </p:sp>
      <p:pic>
        <p:nvPicPr>
          <p:cNvPr id="9" name="Content Placeholder 8" title="The Creation of Adam">
            <a:extLst>
              <a:ext uri="{FF2B5EF4-FFF2-40B4-BE49-F238E27FC236}">
                <a16:creationId xmlns:a16="http://schemas.microsoft.com/office/drawing/2014/main" id="{11BEDF20-DDD8-3E4C-80F4-893D567C70C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00092" y="1825625"/>
            <a:ext cx="9591815" cy="4351338"/>
          </a:xfrm>
        </p:spPr>
      </p:pic>
    </p:spTree>
    <p:extLst>
      <p:ext uri="{BB962C8B-B14F-4D97-AF65-F5344CB8AC3E}">
        <p14:creationId xmlns:p14="http://schemas.microsoft.com/office/powerpoint/2010/main" val="2036457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title="The Deluge by Michelangelo">
            <a:extLst>
              <a:ext uri="{FF2B5EF4-FFF2-40B4-BE49-F238E27FC236}">
                <a16:creationId xmlns:a16="http://schemas.microsoft.com/office/drawing/2014/main" id="{A83489D7-1A19-3847-B4C5-80EE1A6279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1298" y="1861251"/>
            <a:ext cx="6844500" cy="4351338"/>
          </a:xfrm>
          <a:prstGeom prst="rect">
            <a:avLst/>
          </a:prstGeom>
        </p:spPr>
      </p:pic>
      <p:sp>
        <p:nvSpPr>
          <p:cNvPr id="7" name="Title 1">
            <a:extLst>
              <a:ext uri="{FF2B5EF4-FFF2-40B4-BE49-F238E27FC236}">
                <a16:creationId xmlns:a16="http://schemas.microsoft.com/office/drawing/2014/main" id="{68E39012-4668-FE49-8E1A-CB24318785F7}"/>
              </a:ext>
            </a:extLst>
          </p:cNvPr>
          <p:cNvSpPr txBox="1">
            <a:spLocks/>
          </p:cNvSpPr>
          <p:nvPr/>
        </p:nvSpPr>
        <p:spPr>
          <a:xfrm>
            <a:off x="5745183" y="362115"/>
            <a:ext cx="42167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dirty="0">
                <a:latin typeface="Times" pitchFamily="2" charset="0"/>
              </a:rPr>
              <a:t>Michelangelo</a:t>
            </a:r>
            <a:br>
              <a:rPr lang="en-US" sz="2500" dirty="0">
                <a:latin typeface="Times" pitchFamily="2" charset="0"/>
              </a:rPr>
            </a:br>
            <a:r>
              <a:rPr lang="en-US" sz="2500" dirty="0">
                <a:latin typeface="Times" pitchFamily="2" charset="0"/>
              </a:rPr>
              <a:t>The Deluge</a:t>
            </a:r>
            <a:br>
              <a:rPr lang="en-US" sz="2500" dirty="0">
                <a:latin typeface="Times" pitchFamily="2" charset="0"/>
              </a:rPr>
            </a:br>
            <a:r>
              <a:rPr lang="en-US" sz="2500" dirty="0">
                <a:latin typeface="Times" pitchFamily="2" charset="0"/>
              </a:rPr>
              <a:t>Sistine Chapel Ceiling</a:t>
            </a:r>
            <a:br>
              <a:rPr lang="en-US" sz="2500" dirty="0">
                <a:latin typeface="Times" pitchFamily="2" charset="0"/>
              </a:rPr>
            </a:br>
            <a:r>
              <a:rPr lang="en-US" sz="2500" dirty="0">
                <a:latin typeface="Times" pitchFamily="2" charset="0"/>
              </a:rPr>
              <a:t>1508-1512</a:t>
            </a:r>
            <a:endParaRPr lang="en-US" sz="2500" dirty="0"/>
          </a:p>
        </p:txBody>
      </p:sp>
      <p:pic>
        <p:nvPicPr>
          <p:cNvPr id="5" name="Content Placeholder 4" title="The Deluge">
            <a:extLst>
              <a:ext uri="{FF2B5EF4-FFF2-40B4-BE49-F238E27FC236}">
                <a16:creationId xmlns:a16="http://schemas.microsoft.com/office/drawing/2014/main" id="{4C648E60-527D-2B44-855D-8A66829BF81A}"/>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860466" y="1861251"/>
            <a:ext cx="3083625" cy="4351338"/>
          </a:xfrm>
        </p:spPr>
      </p:pic>
      <p:sp>
        <p:nvSpPr>
          <p:cNvPr id="2" name="Title 1">
            <a:extLst>
              <a:ext uri="{FF2B5EF4-FFF2-40B4-BE49-F238E27FC236}">
                <a16:creationId xmlns:a16="http://schemas.microsoft.com/office/drawing/2014/main" id="{D751EB5C-2F20-854C-9838-FB336A64B173}"/>
              </a:ext>
            </a:extLst>
          </p:cNvPr>
          <p:cNvSpPr>
            <a:spLocks noGrp="1"/>
          </p:cNvSpPr>
          <p:nvPr>
            <p:ph type="title"/>
          </p:nvPr>
        </p:nvSpPr>
        <p:spPr>
          <a:xfrm>
            <a:off x="838200" y="365125"/>
            <a:ext cx="3128158" cy="1325563"/>
          </a:xfrm>
        </p:spPr>
        <p:txBody>
          <a:bodyPr>
            <a:noAutofit/>
          </a:bodyPr>
          <a:lstStyle/>
          <a:p>
            <a:pPr algn="ctr"/>
            <a:r>
              <a:rPr lang="en-US" sz="2500" dirty="0">
                <a:latin typeface="Times" pitchFamily="2" charset="0"/>
              </a:rPr>
              <a:t>Michelangelo</a:t>
            </a:r>
            <a:br>
              <a:rPr lang="en-US" sz="2500" dirty="0">
                <a:latin typeface="Times" pitchFamily="2" charset="0"/>
              </a:rPr>
            </a:br>
            <a:r>
              <a:rPr lang="en-US" sz="2500" dirty="0">
                <a:latin typeface="Times" pitchFamily="2" charset="0"/>
              </a:rPr>
              <a:t>Sibyl</a:t>
            </a:r>
            <a:br>
              <a:rPr lang="en-US" sz="2500" dirty="0">
                <a:latin typeface="Times" pitchFamily="2" charset="0"/>
              </a:rPr>
            </a:br>
            <a:r>
              <a:rPr lang="en-US" sz="2500" dirty="0">
                <a:latin typeface="Times" pitchFamily="2" charset="0"/>
              </a:rPr>
              <a:t>Sistine Chapel Ceiling</a:t>
            </a:r>
            <a:br>
              <a:rPr lang="en-US" sz="2500" dirty="0">
                <a:latin typeface="Times" pitchFamily="2" charset="0"/>
              </a:rPr>
            </a:br>
            <a:r>
              <a:rPr lang="en-US" sz="2500" dirty="0">
                <a:latin typeface="Times" pitchFamily="2" charset="0"/>
              </a:rPr>
              <a:t>1508-1512</a:t>
            </a:r>
            <a:endParaRPr lang="en-US" sz="2500" dirty="0"/>
          </a:p>
        </p:txBody>
      </p:sp>
    </p:spTree>
    <p:extLst>
      <p:ext uri="{BB962C8B-B14F-4D97-AF65-F5344CB8AC3E}">
        <p14:creationId xmlns:p14="http://schemas.microsoft.com/office/powerpoint/2010/main" val="901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ieta">
            <a:extLst>
              <a:ext uri="{FF2B5EF4-FFF2-40B4-BE49-F238E27FC236}">
                <a16:creationId xmlns:a16="http://schemas.microsoft.com/office/drawing/2014/main" id="{B43A41F0-1C5C-0647-ABC5-5876088C98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362" y="164592"/>
            <a:ext cx="6176963" cy="6176963"/>
          </a:xfrm>
          <a:prstGeom prst="rect">
            <a:avLst/>
          </a:prstGeom>
        </p:spPr>
      </p:pic>
      <p:sp>
        <p:nvSpPr>
          <p:cNvPr id="2" name="Title 1">
            <a:extLst>
              <a:ext uri="{FF2B5EF4-FFF2-40B4-BE49-F238E27FC236}">
                <a16:creationId xmlns:a16="http://schemas.microsoft.com/office/drawing/2014/main" id="{71280C59-5C4A-0648-9D79-C5DF35D57384}"/>
              </a:ext>
            </a:extLst>
          </p:cNvPr>
          <p:cNvSpPr>
            <a:spLocks noGrp="1"/>
          </p:cNvSpPr>
          <p:nvPr>
            <p:ph type="title"/>
          </p:nvPr>
        </p:nvSpPr>
        <p:spPr>
          <a:xfrm>
            <a:off x="6616325" y="365125"/>
            <a:ext cx="4737474" cy="1325563"/>
          </a:xfrm>
        </p:spPr>
        <p:txBody>
          <a:bodyPr>
            <a:normAutofit fontScale="90000"/>
          </a:bodyPr>
          <a:lstStyle/>
          <a:p>
            <a:r>
              <a:rPr lang="en-US" sz="2500" dirty="0">
                <a:latin typeface="Times" pitchFamily="2" charset="0"/>
              </a:rPr>
              <a:t>Pietà</a:t>
            </a:r>
            <a:br>
              <a:rPr lang="en-US" sz="2500" dirty="0">
                <a:latin typeface="Times" pitchFamily="2" charset="0"/>
              </a:rPr>
            </a:br>
            <a:r>
              <a:rPr lang="en-US" sz="2500" dirty="0">
                <a:latin typeface="Times" pitchFamily="2" charset="0"/>
              </a:rPr>
              <a:t>Michelangelo</a:t>
            </a:r>
            <a:br>
              <a:rPr lang="en-US" sz="2500" dirty="0">
                <a:latin typeface="Times" pitchFamily="2" charset="0"/>
              </a:rPr>
            </a:br>
            <a:r>
              <a:rPr lang="en-US" sz="2500" dirty="0">
                <a:latin typeface="Times" pitchFamily="2" charset="0"/>
              </a:rPr>
              <a:t>1498-1499</a:t>
            </a:r>
            <a:br>
              <a:rPr lang="en-US" sz="2500" dirty="0">
                <a:latin typeface="Times" pitchFamily="2" charset="0"/>
              </a:rPr>
            </a:br>
            <a:r>
              <a:rPr lang="en-US" sz="2500" dirty="0">
                <a:latin typeface="Times" pitchFamily="2" charset="0"/>
              </a:rPr>
              <a:t>Marble</a:t>
            </a:r>
          </a:p>
        </p:txBody>
      </p:sp>
    </p:spTree>
    <p:extLst>
      <p:ext uri="{BB962C8B-B14F-4D97-AF65-F5344CB8AC3E}">
        <p14:creationId xmlns:p14="http://schemas.microsoft.com/office/powerpoint/2010/main" val="77710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A084-AFC1-EF49-80BD-107C3983BD19}"/>
              </a:ext>
            </a:extLst>
          </p:cNvPr>
          <p:cNvSpPr>
            <a:spLocks noGrp="1"/>
          </p:cNvSpPr>
          <p:nvPr>
            <p:ph type="title"/>
          </p:nvPr>
        </p:nvSpPr>
        <p:spPr>
          <a:xfrm>
            <a:off x="5138928" y="566293"/>
            <a:ext cx="6141720" cy="1325563"/>
          </a:xfrm>
        </p:spPr>
        <p:txBody>
          <a:bodyPr>
            <a:noAutofit/>
          </a:bodyPr>
          <a:lstStyle/>
          <a:p>
            <a:r>
              <a:rPr lang="en-US" sz="2500" dirty="0">
                <a:latin typeface="Times" pitchFamily="2" charset="0"/>
              </a:rPr>
              <a:t>David</a:t>
            </a:r>
            <a:br>
              <a:rPr lang="en-US" sz="2500" dirty="0">
                <a:latin typeface="Times" pitchFamily="2" charset="0"/>
              </a:rPr>
            </a:br>
            <a:r>
              <a:rPr lang="en-US" sz="2500" dirty="0">
                <a:latin typeface="Times" pitchFamily="2" charset="0"/>
              </a:rPr>
              <a:t>Michelangelo</a:t>
            </a:r>
            <a:br>
              <a:rPr lang="en-US" sz="2500" dirty="0">
                <a:latin typeface="Times" pitchFamily="2" charset="0"/>
              </a:rPr>
            </a:br>
            <a:r>
              <a:rPr lang="en-US" sz="2500" dirty="0">
                <a:latin typeface="Times" pitchFamily="2" charset="0"/>
              </a:rPr>
              <a:t>1501-1504</a:t>
            </a:r>
            <a:br>
              <a:rPr lang="en-US" sz="2500" dirty="0">
                <a:latin typeface="Times" pitchFamily="2" charset="0"/>
              </a:rPr>
            </a:br>
            <a:r>
              <a:rPr lang="en-US" sz="2500" dirty="0">
                <a:latin typeface="Times" pitchFamily="2" charset="0"/>
              </a:rPr>
              <a:t>Marble</a:t>
            </a:r>
            <a:br>
              <a:rPr lang="en-US" sz="2500" dirty="0">
                <a:latin typeface="Times" pitchFamily="2" charset="0"/>
              </a:rPr>
            </a:br>
            <a:r>
              <a:rPr lang="en-US" sz="2500" dirty="0">
                <a:latin typeface="Times" pitchFamily="2" charset="0"/>
              </a:rPr>
              <a:t>17 feet tall</a:t>
            </a:r>
          </a:p>
        </p:txBody>
      </p:sp>
      <p:pic>
        <p:nvPicPr>
          <p:cNvPr id="5" name="Content Placeholder 4" title="David by Michelangelo">
            <a:extLst>
              <a:ext uri="{FF2B5EF4-FFF2-40B4-BE49-F238E27FC236}">
                <a16:creationId xmlns:a16="http://schemas.microsoft.com/office/drawing/2014/main" id="{B3DF0FEC-BA98-FC4E-9360-F341313ED4C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200" y="365125"/>
            <a:ext cx="3967580" cy="5953480"/>
          </a:xfrm>
        </p:spPr>
      </p:pic>
    </p:spTree>
    <p:extLst>
      <p:ext uri="{BB962C8B-B14F-4D97-AF65-F5344CB8AC3E}">
        <p14:creationId xmlns:p14="http://schemas.microsoft.com/office/powerpoint/2010/main" val="352323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C319E-22E7-224F-B3BB-965C36679331}"/>
              </a:ext>
            </a:extLst>
          </p:cNvPr>
          <p:cNvSpPr>
            <a:spLocks noGrp="1"/>
          </p:cNvSpPr>
          <p:nvPr>
            <p:ph type="title"/>
          </p:nvPr>
        </p:nvSpPr>
        <p:spPr>
          <a:xfrm>
            <a:off x="6671458" y="-173974"/>
            <a:ext cx="5257038" cy="1261369"/>
          </a:xfrm>
        </p:spPr>
        <p:txBody>
          <a:bodyPr>
            <a:normAutofit/>
          </a:bodyPr>
          <a:lstStyle/>
          <a:p>
            <a:pPr algn="ctr"/>
            <a:r>
              <a:rPr lang="en-US" sz="2500" dirty="0">
                <a:latin typeface="Times" pitchFamily="2" charset="0"/>
              </a:rPr>
              <a:t>How do you represent the divine?</a:t>
            </a:r>
          </a:p>
        </p:txBody>
      </p:sp>
      <p:pic>
        <p:nvPicPr>
          <p:cNvPr id="5" name="Content Placeholder 4" title="2 Angels">
            <a:extLst>
              <a:ext uri="{FF2B5EF4-FFF2-40B4-BE49-F238E27FC236}">
                <a16:creationId xmlns:a16="http://schemas.microsoft.com/office/drawing/2014/main" id="{8A2D9EB9-E13D-8449-BF78-DB36D1135FC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20288" y="840259"/>
            <a:ext cx="3359378" cy="5517779"/>
          </a:xfrm>
        </p:spPr>
      </p:pic>
      <p:pic>
        <p:nvPicPr>
          <p:cNvPr id="4" name="Content Placeholder 4" title="The Baptism of Christ">
            <a:extLst>
              <a:ext uri="{FF2B5EF4-FFF2-40B4-BE49-F238E27FC236}">
                <a16:creationId xmlns:a16="http://schemas.microsoft.com/office/drawing/2014/main" id="{01A99FDF-EFDD-9E48-A7F4-D0E3C6B2DB21}"/>
              </a:ext>
            </a:extLst>
          </p:cNvPr>
          <p:cNvPicPr>
            <a:picLocks noChangeAspect="1"/>
          </p:cNvPicPr>
          <p:nvPr/>
        </p:nvPicPr>
        <p:blipFill>
          <a:blip r:embed="rId4"/>
          <a:stretch>
            <a:fillRect/>
          </a:stretch>
        </p:blipFill>
        <p:spPr>
          <a:xfrm>
            <a:off x="1930780" y="1801046"/>
            <a:ext cx="3979773" cy="4556992"/>
          </a:xfrm>
          <a:prstGeom prst="rect">
            <a:avLst/>
          </a:prstGeom>
        </p:spPr>
      </p:pic>
      <p:sp>
        <p:nvSpPr>
          <p:cNvPr id="6" name="Title 1">
            <a:extLst>
              <a:ext uri="{FF2B5EF4-FFF2-40B4-BE49-F238E27FC236}">
                <a16:creationId xmlns:a16="http://schemas.microsoft.com/office/drawing/2014/main" id="{9692D024-B107-5044-9D93-E0AEF01B71F9}"/>
              </a:ext>
            </a:extLst>
          </p:cNvPr>
          <p:cNvSpPr txBox="1">
            <a:spLocks/>
          </p:cNvSpPr>
          <p:nvPr/>
        </p:nvSpPr>
        <p:spPr>
          <a:xfrm>
            <a:off x="1157087" y="34771"/>
            <a:ext cx="5527158" cy="210524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dirty="0">
                <a:latin typeface="Times" pitchFamily="2" charset="0"/>
              </a:rPr>
              <a:t>The Baptism of Christ</a:t>
            </a:r>
            <a:br>
              <a:rPr lang="en-US" sz="2500" dirty="0">
                <a:latin typeface="Times" pitchFamily="2" charset="0"/>
              </a:rPr>
            </a:br>
            <a:r>
              <a:rPr lang="en-US" sz="2500" dirty="0">
                <a:latin typeface="Times" pitchFamily="2" charset="0"/>
              </a:rPr>
              <a:t>Andrea del Verrocchio and Leonardo da Vinci</a:t>
            </a:r>
            <a:br>
              <a:rPr lang="en-US" sz="2500" dirty="0">
                <a:latin typeface="Times" pitchFamily="2" charset="0"/>
              </a:rPr>
            </a:br>
            <a:r>
              <a:rPr lang="en-US" sz="2500" dirty="0">
                <a:latin typeface="Times" pitchFamily="2" charset="0"/>
              </a:rPr>
              <a:t>1472-1475</a:t>
            </a:r>
            <a:br>
              <a:rPr lang="en-US" sz="2500" dirty="0">
                <a:latin typeface="Times" pitchFamily="2" charset="0"/>
              </a:rPr>
            </a:br>
            <a:r>
              <a:rPr lang="en-US" sz="2500" dirty="0">
                <a:latin typeface="Times" pitchFamily="2" charset="0"/>
              </a:rPr>
              <a:t>Oil Paint</a:t>
            </a:r>
            <a:br>
              <a:rPr lang="en-US" sz="2500" dirty="0">
                <a:latin typeface="Times" pitchFamily="2" charset="0"/>
              </a:rPr>
            </a:br>
            <a:endParaRPr lang="en-US" sz="2500" dirty="0">
              <a:latin typeface="Times" pitchFamily="2" charset="0"/>
            </a:endParaRPr>
          </a:p>
        </p:txBody>
      </p:sp>
    </p:spTree>
    <p:extLst>
      <p:ext uri="{BB962C8B-B14F-4D97-AF65-F5344CB8AC3E}">
        <p14:creationId xmlns:p14="http://schemas.microsoft.com/office/powerpoint/2010/main" val="3284591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David Face">
            <a:extLst>
              <a:ext uri="{FF2B5EF4-FFF2-40B4-BE49-F238E27FC236}">
                <a16:creationId xmlns:a16="http://schemas.microsoft.com/office/drawing/2014/main" id="{3F52D62D-7C5B-B14E-BF06-A334695C34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7295" y="621506"/>
            <a:ext cx="3874559" cy="5811838"/>
          </a:xfrm>
          <a:prstGeom prst="rect">
            <a:avLst/>
          </a:prstGeom>
        </p:spPr>
      </p:pic>
      <p:pic>
        <p:nvPicPr>
          <p:cNvPr id="4" name="Picture 3" title="David's Hand">
            <a:extLst>
              <a:ext uri="{FF2B5EF4-FFF2-40B4-BE49-F238E27FC236}">
                <a16:creationId xmlns:a16="http://schemas.microsoft.com/office/drawing/2014/main" id="{EA38A3EA-9A6B-044B-A924-81A3C8E63346}"/>
              </a:ext>
            </a:extLst>
          </p:cNvPr>
          <p:cNvPicPr>
            <a:picLocks noChangeAspect="1"/>
          </p:cNvPicPr>
          <p:nvPr/>
        </p:nvPicPr>
        <p:blipFill>
          <a:blip r:embed="rId4"/>
          <a:stretch>
            <a:fillRect/>
          </a:stretch>
        </p:blipFill>
        <p:spPr>
          <a:xfrm>
            <a:off x="1446887" y="621506"/>
            <a:ext cx="4341721" cy="5788961"/>
          </a:xfrm>
          <a:prstGeom prst="rect">
            <a:avLst/>
          </a:prstGeom>
        </p:spPr>
      </p:pic>
      <p:sp>
        <p:nvSpPr>
          <p:cNvPr id="2" name="Title 1">
            <a:extLst>
              <a:ext uri="{FF2B5EF4-FFF2-40B4-BE49-F238E27FC236}">
                <a16:creationId xmlns:a16="http://schemas.microsoft.com/office/drawing/2014/main" id="{5B78CF4A-5D52-6B43-9790-FD886A1E5924}"/>
              </a:ext>
            </a:extLst>
          </p:cNvPr>
          <p:cNvSpPr>
            <a:spLocks noGrp="1"/>
          </p:cNvSpPr>
          <p:nvPr>
            <p:ph type="title"/>
          </p:nvPr>
        </p:nvSpPr>
        <p:spPr>
          <a:xfrm>
            <a:off x="838200" y="-320675"/>
            <a:ext cx="10515600" cy="1325563"/>
          </a:xfrm>
        </p:spPr>
        <p:txBody>
          <a:bodyPr>
            <a:normAutofit/>
          </a:bodyPr>
          <a:lstStyle/>
          <a:p>
            <a:pPr algn="ctr"/>
            <a:r>
              <a:rPr lang="en-US" sz="2500" dirty="0">
                <a:latin typeface="Times" pitchFamily="2" charset="0"/>
              </a:rPr>
              <a:t>David</a:t>
            </a:r>
          </a:p>
        </p:txBody>
      </p:sp>
    </p:spTree>
    <p:extLst>
      <p:ext uri="{BB962C8B-B14F-4D97-AF65-F5344CB8AC3E}">
        <p14:creationId xmlns:p14="http://schemas.microsoft.com/office/powerpoint/2010/main" val="3921675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Venus of Urbino">
            <a:extLst>
              <a:ext uri="{FF2B5EF4-FFF2-40B4-BE49-F238E27FC236}">
                <a16:creationId xmlns:a16="http://schemas.microsoft.com/office/drawing/2014/main" id="{D972A5EF-2F1C-1948-BC22-23E0D2E5B1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270" y="675926"/>
            <a:ext cx="7477252" cy="5208429"/>
          </a:xfrm>
          <a:prstGeom prst="rect">
            <a:avLst/>
          </a:prstGeom>
        </p:spPr>
      </p:pic>
      <p:sp>
        <p:nvSpPr>
          <p:cNvPr id="2" name="Title 1">
            <a:extLst>
              <a:ext uri="{FF2B5EF4-FFF2-40B4-BE49-F238E27FC236}">
                <a16:creationId xmlns:a16="http://schemas.microsoft.com/office/drawing/2014/main" id="{2878E325-2AB7-434D-9B47-8D63343AB1F0}"/>
              </a:ext>
            </a:extLst>
          </p:cNvPr>
          <p:cNvSpPr>
            <a:spLocks noGrp="1"/>
          </p:cNvSpPr>
          <p:nvPr>
            <p:ph type="title"/>
          </p:nvPr>
        </p:nvSpPr>
        <p:spPr>
          <a:xfrm>
            <a:off x="8315452" y="822230"/>
            <a:ext cx="3142488" cy="1325563"/>
          </a:xfrm>
        </p:spPr>
        <p:txBody>
          <a:bodyPr>
            <a:noAutofit/>
          </a:bodyPr>
          <a:lstStyle/>
          <a:p>
            <a:r>
              <a:rPr lang="en-US" sz="2500" dirty="0">
                <a:latin typeface="Times" pitchFamily="2" charset="0"/>
              </a:rPr>
              <a:t>Venus of Urbino</a:t>
            </a:r>
            <a:br>
              <a:rPr lang="en-US" sz="2500" dirty="0">
                <a:latin typeface="Times" pitchFamily="2" charset="0"/>
              </a:rPr>
            </a:br>
            <a:r>
              <a:rPr lang="en-US" sz="2500" dirty="0">
                <a:latin typeface="Times" pitchFamily="2" charset="0"/>
              </a:rPr>
              <a:t>Titian</a:t>
            </a:r>
            <a:br>
              <a:rPr lang="en-US" sz="2500" dirty="0">
                <a:latin typeface="Times" pitchFamily="2" charset="0"/>
              </a:rPr>
            </a:br>
            <a:r>
              <a:rPr lang="en-US" sz="2500" dirty="0">
                <a:latin typeface="Times" pitchFamily="2" charset="0"/>
              </a:rPr>
              <a:t>1538</a:t>
            </a:r>
            <a:br>
              <a:rPr lang="en-US" sz="2500" dirty="0">
                <a:latin typeface="Times" pitchFamily="2" charset="0"/>
              </a:rPr>
            </a:br>
            <a:r>
              <a:rPr lang="en-US" sz="2500" dirty="0">
                <a:latin typeface="Times" pitchFamily="2" charset="0"/>
              </a:rPr>
              <a:t>Oil</a:t>
            </a:r>
            <a:br>
              <a:rPr lang="en-US" sz="2500" dirty="0">
                <a:latin typeface="Times" pitchFamily="2" charset="0"/>
              </a:rPr>
            </a:br>
            <a:endParaRPr lang="en-US" sz="2500" dirty="0">
              <a:latin typeface="Times" pitchFamily="2" charset="0"/>
            </a:endParaRPr>
          </a:p>
        </p:txBody>
      </p:sp>
    </p:spTree>
    <p:extLst>
      <p:ext uri="{BB962C8B-B14F-4D97-AF65-F5344CB8AC3E}">
        <p14:creationId xmlns:p14="http://schemas.microsoft.com/office/powerpoint/2010/main" val="42584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hiaroscuro">
            <a:extLst>
              <a:ext uri="{FF2B5EF4-FFF2-40B4-BE49-F238E27FC236}">
                <a16:creationId xmlns:a16="http://schemas.microsoft.com/office/drawing/2014/main" id="{D972A5EF-2F1C-1948-BC22-23E0D2E5B1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270" y="675926"/>
            <a:ext cx="7477252" cy="5208429"/>
          </a:xfrm>
          <a:prstGeom prst="rect">
            <a:avLst/>
          </a:prstGeom>
        </p:spPr>
      </p:pic>
      <p:sp>
        <p:nvSpPr>
          <p:cNvPr id="2" name="Title 1">
            <a:extLst>
              <a:ext uri="{FF2B5EF4-FFF2-40B4-BE49-F238E27FC236}">
                <a16:creationId xmlns:a16="http://schemas.microsoft.com/office/drawing/2014/main" id="{2878E325-2AB7-434D-9B47-8D63343AB1F0}"/>
              </a:ext>
            </a:extLst>
          </p:cNvPr>
          <p:cNvSpPr>
            <a:spLocks noGrp="1"/>
          </p:cNvSpPr>
          <p:nvPr>
            <p:ph type="title"/>
          </p:nvPr>
        </p:nvSpPr>
        <p:spPr>
          <a:xfrm>
            <a:off x="8315452" y="822230"/>
            <a:ext cx="3142488" cy="1325563"/>
          </a:xfrm>
        </p:spPr>
        <p:txBody>
          <a:bodyPr>
            <a:noAutofit/>
          </a:bodyPr>
          <a:lstStyle/>
          <a:p>
            <a:r>
              <a:rPr lang="en-US" sz="2500" dirty="0">
                <a:latin typeface="Times" pitchFamily="2" charset="0"/>
              </a:rPr>
              <a:t>Chiaroscuro- treatment of light and shade in drawing and painting</a:t>
            </a:r>
          </a:p>
        </p:txBody>
      </p:sp>
    </p:spTree>
    <p:extLst>
      <p:ext uri="{BB962C8B-B14F-4D97-AF65-F5344CB8AC3E}">
        <p14:creationId xmlns:p14="http://schemas.microsoft.com/office/powerpoint/2010/main" val="1608957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Reclining Nude">
            <a:extLst>
              <a:ext uri="{FF2B5EF4-FFF2-40B4-BE49-F238E27FC236}">
                <a16:creationId xmlns:a16="http://schemas.microsoft.com/office/drawing/2014/main" id="{09D68B8C-10E1-4C43-8DD8-A4C4546E99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3617" y="2954134"/>
            <a:ext cx="4690571" cy="3267311"/>
          </a:xfrm>
          <a:prstGeom prst="rect">
            <a:avLst/>
          </a:prstGeom>
        </p:spPr>
      </p:pic>
      <p:pic>
        <p:nvPicPr>
          <p:cNvPr id="6" name="Content Placeholder 5" title="Medici Venus">
            <a:extLst>
              <a:ext uri="{FF2B5EF4-FFF2-40B4-BE49-F238E27FC236}">
                <a16:creationId xmlns:a16="http://schemas.microsoft.com/office/drawing/2014/main" id="{A75A4536-2F6E-FE40-BA8D-61571513D4A6}"/>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rot="16200000">
            <a:off x="5122366" y="-1278645"/>
            <a:ext cx="2218835" cy="6246723"/>
          </a:xfrm>
        </p:spPr>
      </p:pic>
      <p:sp>
        <p:nvSpPr>
          <p:cNvPr id="2" name="Title 1">
            <a:extLst>
              <a:ext uri="{FF2B5EF4-FFF2-40B4-BE49-F238E27FC236}">
                <a16:creationId xmlns:a16="http://schemas.microsoft.com/office/drawing/2014/main" id="{F13B6521-D1C8-AC4E-A773-3B0DABD54A24}"/>
              </a:ext>
            </a:extLst>
          </p:cNvPr>
          <p:cNvSpPr>
            <a:spLocks noGrp="1"/>
          </p:cNvSpPr>
          <p:nvPr>
            <p:ph type="title"/>
          </p:nvPr>
        </p:nvSpPr>
        <p:spPr>
          <a:xfrm>
            <a:off x="791103" y="-256667"/>
            <a:ext cx="10515600" cy="1325563"/>
          </a:xfrm>
        </p:spPr>
        <p:txBody>
          <a:bodyPr>
            <a:normAutofit/>
          </a:bodyPr>
          <a:lstStyle/>
          <a:p>
            <a:pPr algn="ctr"/>
            <a:r>
              <a:rPr lang="en-US" sz="2500" dirty="0">
                <a:latin typeface="Times" pitchFamily="2" charset="0"/>
              </a:rPr>
              <a:t>The Reclining Nude</a:t>
            </a:r>
          </a:p>
        </p:txBody>
      </p:sp>
      <p:sp>
        <p:nvSpPr>
          <p:cNvPr id="3" name="TextBox 2">
            <a:extLst>
              <a:ext uri="{FF2B5EF4-FFF2-40B4-BE49-F238E27FC236}">
                <a16:creationId xmlns:a16="http://schemas.microsoft.com/office/drawing/2014/main" id="{D8963935-693F-0043-B585-805BB2F26C74}"/>
              </a:ext>
            </a:extLst>
          </p:cNvPr>
          <p:cNvSpPr txBox="1"/>
          <p:nvPr/>
        </p:nvSpPr>
        <p:spPr>
          <a:xfrm>
            <a:off x="522514" y="1384663"/>
            <a:ext cx="1953292" cy="477054"/>
          </a:xfrm>
          <a:prstGeom prst="rect">
            <a:avLst/>
          </a:prstGeom>
          <a:noFill/>
        </p:spPr>
        <p:txBody>
          <a:bodyPr wrap="none" rtlCol="0">
            <a:spAutoFit/>
          </a:bodyPr>
          <a:lstStyle/>
          <a:p>
            <a:r>
              <a:rPr lang="en-US" sz="2500" dirty="0">
                <a:latin typeface="Times" pitchFamily="2" charset="0"/>
              </a:rPr>
              <a:t>Medici Venus</a:t>
            </a:r>
          </a:p>
        </p:txBody>
      </p:sp>
    </p:spTree>
    <p:extLst>
      <p:ext uri="{BB962C8B-B14F-4D97-AF65-F5344CB8AC3E}">
        <p14:creationId xmlns:p14="http://schemas.microsoft.com/office/powerpoint/2010/main" val="3978947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60D7-460E-524A-94BA-89A06C9CF7FB}"/>
              </a:ext>
            </a:extLst>
          </p:cNvPr>
          <p:cNvSpPr>
            <a:spLocks noGrp="1"/>
          </p:cNvSpPr>
          <p:nvPr>
            <p:ph type="title"/>
          </p:nvPr>
        </p:nvSpPr>
        <p:spPr>
          <a:xfrm>
            <a:off x="8887968" y="844582"/>
            <a:ext cx="3654552" cy="1325563"/>
          </a:xfrm>
        </p:spPr>
        <p:txBody>
          <a:bodyPr>
            <a:noAutofit/>
          </a:bodyPr>
          <a:lstStyle/>
          <a:p>
            <a:r>
              <a:rPr lang="en-US" sz="2500" dirty="0">
                <a:latin typeface="Times" pitchFamily="2" charset="0"/>
              </a:rPr>
              <a:t>Dresden Venus</a:t>
            </a:r>
            <a:br>
              <a:rPr lang="en-US" sz="2500" dirty="0">
                <a:latin typeface="Times" pitchFamily="2" charset="0"/>
              </a:rPr>
            </a:br>
            <a:r>
              <a:rPr lang="en-US" sz="2500" dirty="0">
                <a:latin typeface="Times" pitchFamily="2" charset="0"/>
              </a:rPr>
              <a:t>Giorgione and Titian</a:t>
            </a:r>
            <a:br>
              <a:rPr lang="en-US" sz="2500" dirty="0">
                <a:latin typeface="Times" pitchFamily="2" charset="0"/>
              </a:rPr>
            </a:br>
            <a:r>
              <a:rPr lang="en-US" sz="2500" dirty="0">
                <a:latin typeface="Times" pitchFamily="2" charset="0"/>
              </a:rPr>
              <a:t>1510</a:t>
            </a:r>
            <a:br>
              <a:rPr lang="en-US" sz="2500" dirty="0">
                <a:latin typeface="Times" pitchFamily="2" charset="0"/>
              </a:rPr>
            </a:br>
            <a:r>
              <a:rPr lang="en-US" sz="2500" dirty="0">
                <a:latin typeface="Times" pitchFamily="2" charset="0"/>
              </a:rPr>
              <a:t>Oil on Canvas</a:t>
            </a:r>
          </a:p>
        </p:txBody>
      </p:sp>
      <p:pic>
        <p:nvPicPr>
          <p:cNvPr id="5" name="Content Placeholder 4" title="Dresden Venus">
            <a:extLst>
              <a:ext uri="{FF2B5EF4-FFF2-40B4-BE49-F238E27FC236}">
                <a16:creationId xmlns:a16="http://schemas.microsoft.com/office/drawing/2014/main" id="{C3A28F9C-7D63-374E-8680-8A6FA89421CF}"/>
              </a:ext>
            </a:extLst>
          </p:cNvPr>
          <p:cNvPicPr>
            <a:picLocks noGrp="1" noChangeAspect="1"/>
          </p:cNvPicPr>
          <p:nvPr>
            <p:ph idx="1"/>
          </p:nvPr>
        </p:nvPicPr>
        <p:blipFill>
          <a:blip r:embed="rId3"/>
          <a:stretch>
            <a:fillRect/>
          </a:stretch>
        </p:blipFill>
        <p:spPr>
          <a:xfrm>
            <a:off x="628200" y="844582"/>
            <a:ext cx="8119430" cy="5007578"/>
          </a:xfrm>
        </p:spPr>
      </p:pic>
    </p:spTree>
    <p:extLst>
      <p:ext uri="{BB962C8B-B14F-4D97-AF65-F5344CB8AC3E}">
        <p14:creationId xmlns:p14="http://schemas.microsoft.com/office/powerpoint/2010/main" val="2084488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Dresden Venus Detail">
            <a:extLst>
              <a:ext uri="{FF2B5EF4-FFF2-40B4-BE49-F238E27FC236}">
                <a16:creationId xmlns:a16="http://schemas.microsoft.com/office/drawing/2014/main" id="{39939D63-D835-1143-9BF9-78CD84E47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268" y="1237774"/>
            <a:ext cx="3562954" cy="4358354"/>
          </a:xfrm>
          <a:prstGeom prst="rect">
            <a:avLst/>
          </a:prstGeom>
        </p:spPr>
      </p:pic>
      <p:sp>
        <p:nvSpPr>
          <p:cNvPr id="8" name="TextBox 7">
            <a:extLst>
              <a:ext uri="{FF2B5EF4-FFF2-40B4-BE49-F238E27FC236}">
                <a16:creationId xmlns:a16="http://schemas.microsoft.com/office/drawing/2014/main" id="{4E2D8A54-F4EB-B246-991A-855452C10AFE}"/>
              </a:ext>
            </a:extLst>
          </p:cNvPr>
          <p:cNvSpPr txBox="1"/>
          <p:nvPr/>
        </p:nvSpPr>
        <p:spPr>
          <a:xfrm>
            <a:off x="7560751" y="679651"/>
            <a:ext cx="2111988" cy="477054"/>
          </a:xfrm>
          <a:prstGeom prst="rect">
            <a:avLst/>
          </a:prstGeom>
          <a:noFill/>
        </p:spPr>
        <p:txBody>
          <a:bodyPr wrap="none" rtlCol="0">
            <a:spAutoFit/>
          </a:bodyPr>
          <a:lstStyle/>
          <a:p>
            <a:r>
              <a:rPr lang="en-US" sz="2500" dirty="0">
                <a:latin typeface="Times" pitchFamily="2" charset="0"/>
              </a:rPr>
              <a:t>Dresden Venus</a:t>
            </a:r>
          </a:p>
        </p:txBody>
      </p:sp>
      <p:pic>
        <p:nvPicPr>
          <p:cNvPr id="5" name="Content Placeholder 4" title="Venus of Urbino Face">
            <a:extLst>
              <a:ext uri="{FF2B5EF4-FFF2-40B4-BE49-F238E27FC236}">
                <a16:creationId xmlns:a16="http://schemas.microsoft.com/office/drawing/2014/main" id="{D03B14DE-5382-9149-985C-F85BA110015C}"/>
              </a:ext>
            </a:extLst>
          </p:cNvPr>
          <p:cNvPicPr>
            <a:picLocks noGrp="1" noChangeAspect="1"/>
          </p:cNvPicPr>
          <p:nvPr>
            <p:ph idx="1"/>
          </p:nvPr>
        </p:nvPicPr>
        <p:blipFill>
          <a:blip r:embed="rId4"/>
          <a:stretch>
            <a:fillRect/>
          </a:stretch>
        </p:blipFill>
        <p:spPr>
          <a:xfrm>
            <a:off x="838199" y="1237774"/>
            <a:ext cx="5070777" cy="4358354"/>
          </a:xfrm>
        </p:spPr>
      </p:pic>
      <p:sp>
        <p:nvSpPr>
          <p:cNvPr id="2" name="Title 1">
            <a:extLst>
              <a:ext uri="{FF2B5EF4-FFF2-40B4-BE49-F238E27FC236}">
                <a16:creationId xmlns:a16="http://schemas.microsoft.com/office/drawing/2014/main" id="{5E0298DA-3F7D-6343-942B-17B39FC92557}"/>
              </a:ext>
            </a:extLst>
          </p:cNvPr>
          <p:cNvSpPr>
            <a:spLocks noGrp="1"/>
          </p:cNvSpPr>
          <p:nvPr>
            <p:ph type="title"/>
          </p:nvPr>
        </p:nvSpPr>
        <p:spPr>
          <a:xfrm>
            <a:off x="2210775" y="255397"/>
            <a:ext cx="2325624" cy="1325563"/>
          </a:xfrm>
        </p:spPr>
        <p:txBody>
          <a:bodyPr>
            <a:normAutofit/>
          </a:bodyPr>
          <a:lstStyle/>
          <a:p>
            <a:r>
              <a:rPr lang="en-US" sz="2500" dirty="0">
                <a:latin typeface="Times" pitchFamily="2" charset="0"/>
              </a:rPr>
              <a:t>Venus of Urbino</a:t>
            </a:r>
          </a:p>
        </p:txBody>
      </p:sp>
    </p:spTree>
    <p:extLst>
      <p:ext uri="{BB962C8B-B14F-4D97-AF65-F5344CB8AC3E}">
        <p14:creationId xmlns:p14="http://schemas.microsoft.com/office/powerpoint/2010/main" val="4261917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F1B9CE-A295-0A43-A50B-3AB1B879F088}"/>
              </a:ext>
            </a:extLst>
          </p:cNvPr>
          <p:cNvSpPr txBox="1"/>
          <p:nvPr/>
        </p:nvSpPr>
        <p:spPr>
          <a:xfrm>
            <a:off x="8036139" y="3718793"/>
            <a:ext cx="1252266" cy="477054"/>
          </a:xfrm>
          <a:prstGeom prst="rect">
            <a:avLst/>
          </a:prstGeom>
          <a:noFill/>
        </p:spPr>
        <p:txBody>
          <a:bodyPr wrap="none" rtlCol="0">
            <a:spAutoFit/>
          </a:bodyPr>
          <a:lstStyle/>
          <a:p>
            <a:r>
              <a:rPr lang="en-US" sz="2500" dirty="0">
                <a:latin typeface="Times" pitchFamily="2" charset="0"/>
              </a:rPr>
              <a:t>SERIES</a:t>
            </a:r>
          </a:p>
        </p:txBody>
      </p:sp>
      <p:sp>
        <p:nvSpPr>
          <p:cNvPr id="5" name="TextBox 4">
            <a:extLst>
              <a:ext uri="{FF2B5EF4-FFF2-40B4-BE49-F238E27FC236}">
                <a16:creationId xmlns:a16="http://schemas.microsoft.com/office/drawing/2014/main" id="{D99EEC37-071B-7349-A226-193397F8D9F1}"/>
              </a:ext>
            </a:extLst>
          </p:cNvPr>
          <p:cNvSpPr txBox="1"/>
          <p:nvPr/>
        </p:nvSpPr>
        <p:spPr>
          <a:xfrm>
            <a:off x="8037742" y="2908334"/>
            <a:ext cx="1250663" cy="477054"/>
          </a:xfrm>
          <a:prstGeom prst="rect">
            <a:avLst/>
          </a:prstGeom>
          <a:noFill/>
        </p:spPr>
        <p:txBody>
          <a:bodyPr wrap="none" rtlCol="0">
            <a:spAutoFit/>
          </a:bodyPr>
          <a:lstStyle/>
          <a:p>
            <a:r>
              <a:rPr lang="en-US" sz="2500" dirty="0">
                <a:latin typeface="Times" pitchFamily="2" charset="0"/>
              </a:rPr>
              <a:t>GENRE</a:t>
            </a:r>
          </a:p>
        </p:txBody>
      </p:sp>
      <p:pic>
        <p:nvPicPr>
          <p:cNvPr id="4" name="Picture 3" title="Hunters in the Snow">
            <a:extLst>
              <a:ext uri="{FF2B5EF4-FFF2-40B4-BE49-F238E27FC236}">
                <a16:creationId xmlns:a16="http://schemas.microsoft.com/office/drawing/2014/main" id="{F1A0C274-2E56-1145-9305-EFEA56DABB94}"/>
              </a:ext>
            </a:extLst>
          </p:cNvPr>
          <p:cNvPicPr>
            <a:picLocks noChangeAspect="1"/>
          </p:cNvPicPr>
          <p:nvPr/>
        </p:nvPicPr>
        <p:blipFill>
          <a:blip r:embed="rId3"/>
          <a:stretch>
            <a:fillRect/>
          </a:stretch>
        </p:blipFill>
        <p:spPr>
          <a:xfrm>
            <a:off x="387261" y="772312"/>
            <a:ext cx="7394449" cy="5226152"/>
          </a:xfrm>
          <a:prstGeom prst="rect">
            <a:avLst/>
          </a:prstGeom>
        </p:spPr>
      </p:pic>
      <p:sp>
        <p:nvSpPr>
          <p:cNvPr id="2" name="Title 1">
            <a:extLst>
              <a:ext uri="{FF2B5EF4-FFF2-40B4-BE49-F238E27FC236}">
                <a16:creationId xmlns:a16="http://schemas.microsoft.com/office/drawing/2014/main" id="{C7E801EC-5CD4-E34A-8851-8FAA14A2CC55}"/>
              </a:ext>
            </a:extLst>
          </p:cNvPr>
          <p:cNvSpPr>
            <a:spLocks noGrp="1"/>
          </p:cNvSpPr>
          <p:nvPr>
            <p:ph type="title"/>
          </p:nvPr>
        </p:nvSpPr>
        <p:spPr>
          <a:xfrm>
            <a:off x="8037742" y="772312"/>
            <a:ext cx="3572090" cy="1325563"/>
          </a:xfrm>
        </p:spPr>
        <p:txBody>
          <a:bodyPr>
            <a:noAutofit/>
          </a:bodyPr>
          <a:lstStyle/>
          <a:p>
            <a:r>
              <a:rPr lang="en-US" sz="2500" dirty="0">
                <a:latin typeface="Times" pitchFamily="2" charset="0"/>
              </a:rPr>
              <a:t>The Hunters in the Snow</a:t>
            </a:r>
            <a:br>
              <a:rPr lang="en-US" sz="2500" dirty="0">
                <a:latin typeface="Times" pitchFamily="2" charset="0"/>
              </a:rPr>
            </a:br>
            <a:r>
              <a:rPr lang="en-US" sz="2500" dirty="0">
                <a:latin typeface="Times" pitchFamily="2" charset="0"/>
              </a:rPr>
              <a:t>Pieter Bruegel the Elder</a:t>
            </a:r>
            <a:br>
              <a:rPr lang="en-US" sz="2500" dirty="0">
                <a:latin typeface="Times" pitchFamily="2" charset="0"/>
              </a:rPr>
            </a:br>
            <a:r>
              <a:rPr lang="en-US" sz="2500" dirty="0">
                <a:latin typeface="Times" pitchFamily="2" charset="0"/>
              </a:rPr>
              <a:t>1564</a:t>
            </a:r>
            <a:br>
              <a:rPr lang="en-US" sz="2500" dirty="0">
                <a:latin typeface="Times" pitchFamily="2" charset="0"/>
              </a:rPr>
            </a:br>
            <a:r>
              <a:rPr lang="en-US" sz="2500" dirty="0">
                <a:latin typeface="Times" pitchFamily="2" charset="0"/>
              </a:rPr>
              <a:t>Oil on Panel</a:t>
            </a:r>
          </a:p>
        </p:txBody>
      </p:sp>
    </p:spTree>
    <p:extLst>
      <p:ext uri="{BB962C8B-B14F-4D97-AF65-F5344CB8AC3E}">
        <p14:creationId xmlns:p14="http://schemas.microsoft.com/office/powerpoint/2010/main" val="1695264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elf-portrait in a Convex Mirror">
            <a:extLst>
              <a:ext uri="{FF2B5EF4-FFF2-40B4-BE49-F238E27FC236}">
                <a16:creationId xmlns:a16="http://schemas.microsoft.com/office/drawing/2014/main" id="{3586D44E-578E-E642-B65F-A7E8CABE6C78}"/>
              </a:ext>
            </a:extLst>
          </p:cNvPr>
          <p:cNvPicPr>
            <a:picLocks noChangeAspect="1"/>
          </p:cNvPicPr>
          <p:nvPr/>
        </p:nvPicPr>
        <p:blipFill>
          <a:blip r:embed="rId3"/>
          <a:stretch>
            <a:fillRect/>
          </a:stretch>
        </p:blipFill>
        <p:spPr>
          <a:xfrm>
            <a:off x="6267591" y="2112097"/>
            <a:ext cx="4110566" cy="4110566"/>
          </a:xfrm>
          <a:prstGeom prst="rect">
            <a:avLst/>
          </a:prstGeom>
        </p:spPr>
      </p:pic>
      <p:sp>
        <p:nvSpPr>
          <p:cNvPr id="7" name="TextBox 6">
            <a:extLst>
              <a:ext uri="{FF2B5EF4-FFF2-40B4-BE49-F238E27FC236}">
                <a16:creationId xmlns:a16="http://schemas.microsoft.com/office/drawing/2014/main" id="{80020661-3492-E949-A1EB-8D1E7DF0DCE6}"/>
              </a:ext>
            </a:extLst>
          </p:cNvPr>
          <p:cNvSpPr txBox="1"/>
          <p:nvPr/>
        </p:nvSpPr>
        <p:spPr>
          <a:xfrm>
            <a:off x="6160262" y="721400"/>
            <a:ext cx="4325223" cy="1246495"/>
          </a:xfrm>
          <a:prstGeom prst="rect">
            <a:avLst/>
          </a:prstGeom>
          <a:noFill/>
        </p:spPr>
        <p:txBody>
          <a:bodyPr wrap="none" rtlCol="0">
            <a:spAutoFit/>
          </a:bodyPr>
          <a:lstStyle/>
          <a:p>
            <a:pPr algn="ctr"/>
            <a:r>
              <a:rPr lang="en-US" sz="2500" dirty="0">
                <a:latin typeface="Times" pitchFamily="2" charset="0"/>
              </a:rPr>
              <a:t>Self-portrait in a Convex Mirror</a:t>
            </a:r>
          </a:p>
          <a:p>
            <a:pPr algn="ctr"/>
            <a:r>
              <a:rPr lang="en-US" sz="2500" dirty="0">
                <a:latin typeface="Times" pitchFamily="2" charset="0"/>
              </a:rPr>
              <a:t>Parmigianino</a:t>
            </a:r>
          </a:p>
          <a:p>
            <a:pPr algn="ctr"/>
            <a:r>
              <a:rPr lang="en-US" sz="2500" dirty="0">
                <a:latin typeface="Times" pitchFamily="2" charset="0"/>
              </a:rPr>
              <a:t>1524</a:t>
            </a:r>
          </a:p>
        </p:txBody>
      </p:sp>
      <p:pic>
        <p:nvPicPr>
          <p:cNvPr id="5" name="Content Placeholder 4" title="Madonna with the Long Neck">
            <a:extLst>
              <a:ext uri="{FF2B5EF4-FFF2-40B4-BE49-F238E27FC236}">
                <a16:creationId xmlns:a16="http://schemas.microsoft.com/office/drawing/2014/main" id="{42668F3B-2C89-A741-A0F4-E2F9FF647993}"/>
              </a:ext>
            </a:extLst>
          </p:cNvPr>
          <p:cNvPicPr>
            <a:picLocks noGrp="1" noChangeAspect="1"/>
          </p:cNvPicPr>
          <p:nvPr>
            <p:ph idx="1"/>
          </p:nvPr>
        </p:nvPicPr>
        <p:blipFill>
          <a:blip r:embed="rId4"/>
          <a:stretch>
            <a:fillRect/>
          </a:stretch>
        </p:blipFill>
        <p:spPr>
          <a:xfrm>
            <a:off x="1809067" y="1855837"/>
            <a:ext cx="2865011" cy="4623086"/>
          </a:xfrm>
        </p:spPr>
      </p:pic>
      <p:sp>
        <p:nvSpPr>
          <p:cNvPr id="2" name="Title 1">
            <a:extLst>
              <a:ext uri="{FF2B5EF4-FFF2-40B4-BE49-F238E27FC236}">
                <a16:creationId xmlns:a16="http://schemas.microsoft.com/office/drawing/2014/main" id="{1292EAEE-C12A-4A46-B519-7985F44EBE92}"/>
              </a:ext>
            </a:extLst>
          </p:cNvPr>
          <p:cNvSpPr>
            <a:spLocks noGrp="1"/>
          </p:cNvSpPr>
          <p:nvPr>
            <p:ph type="title"/>
          </p:nvPr>
        </p:nvSpPr>
        <p:spPr>
          <a:xfrm>
            <a:off x="1237512" y="595408"/>
            <a:ext cx="4008120" cy="1325563"/>
          </a:xfrm>
        </p:spPr>
        <p:txBody>
          <a:bodyPr>
            <a:noAutofit/>
          </a:bodyPr>
          <a:lstStyle/>
          <a:p>
            <a:pPr algn="ctr"/>
            <a:r>
              <a:rPr lang="en-US" sz="2500" dirty="0">
                <a:latin typeface="Times" pitchFamily="2" charset="0"/>
              </a:rPr>
              <a:t>Madonna with the Long Neck</a:t>
            </a:r>
            <a:br>
              <a:rPr lang="en-US" sz="2500" dirty="0">
                <a:latin typeface="Times" pitchFamily="2" charset="0"/>
              </a:rPr>
            </a:br>
            <a:r>
              <a:rPr lang="en-US" sz="2500" dirty="0">
                <a:latin typeface="Times" pitchFamily="2" charset="0"/>
              </a:rPr>
              <a:t>Parmigianino</a:t>
            </a:r>
            <a:br>
              <a:rPr lang="en-US" sz="2500" dirty="0">
                <a:latin typeface="Times" pitchFamily="2" charset="0"/>
              </a:rPr>
            </a:br>
            <a:r>
              <a:rPr lang="en-US" sz="2500" dirty="0">
                <a:latin typeface="Times" pitchFamily="2" charset="0"/>
              </a:rPr>
              <a:t>1534-1535</a:t>
            </a:r>
          </a:p>
        </p:txBody>
      </p:sp>
      <p:sp>
        <p:nvSpPr>
          <p:cNvPr id="8" name="TextBox 7">
            <a:extLst>
              <a:ext uri="{FF2B5EF4-FFF2-40B4-BE49-F238E27FC236}">
                <a16:creationId xmlns:a16="http://schemas.microsoft.com/office/drawing/2014/main" id="{5AD84E10-4C18-3E4E-BAD0-3AD46F79EF03}"/>
              </a:ext>
            </a:extLst>
          </p:cNvPr>
          <p:cNvSpPr txBox="1"/>
          <p:nvPr/>
        </p:nvSpPr>
        <p:spPr>
          <a:xfrm>
            <a:off x="5443487" y="100144"/>
            <a:ext cx="1648208" cy="477054"/>
          </a:xfrm>
          <a:prstGeom prst="rect">
            <a:avLst/>
          </a:prstGeom>
          <a:noFill/>
        </p:spPr>
        <p:txBody>
          <a:bodyPr wrap="none" rtlCol="0">
            <a:spAutoFit/>
          </a:bodyPr>
          <a:lstStyle/>
          <a:p>
            <a:r>
              <a:rPr lang="en-US" sz="2500" dirty="0">
                <a:latin typeface="Times" pitchFamily="2" charset="0"/>
              </a:rPr>
              <a:t>Mannerism</a:t>
            </a:r>
          </a:p>
        </p:txBody>
      </p:sp>
    </p:spTree>
    <p:extLst>
      <p:ext uri="{BB962C8B-B14F-4D97-AF65-F5344CB8AC3E}">
        <p14:creationId xmlns:p14="http://schemas.microsoft.com/office/powerpoint/2010/main" val="153025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Angels">
            <a:extLst>
              <a:ext uri="{FF2B5EF4-FFF2-40B4-BE49-F238E27FC236}">
                <a16:creationId xmlns:a16="http://schemas.microsoft.com/office/drawing/2014/main" id="{DA375540-6D98-4C4E-8E0A-95DE6BACD6B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175969" y="365125"/>
            <a:ext cx="3500738" cy="5749963"/>
          </a:xfrm>
        </p:spPr>
      </p:pic>
      <p:cxnSp>
        <p:nvCxnSpPr>
          <p:cNvPr id="8" name="Straight Arrow Connector 7" title="Leonardo's Angel">
            <a:extLst>
              <a:ext uri="{FF2B5EF4-FFF2-40B4-BE49-F238E27FC236}">
                <a16:creationId xmlns:a16="http://schemas.microsoft.com/office/drawing/2014/main" id="{FA52A8F2-9715-8541-BF62-346BD535FA78}"/>
              </a:ext>
            </a:extLst>
          </p:cNvPr>
          <p:cNvCxnSpPr>
            <a:cxnSpLocks/>
          </p:cNvCxnSpPr>
          <p:nvPr/>
        </p:nvCxnSpPr>
        <p:spPr>
          <a:xfrm>
            <a:off x="2892055" y="1031470"/>
            <a:ext cx="2062717" cy="2869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CE6AB38-90B7-E24C-AB71-E483973948E2}"/>
              </a:ext>
            </a:extLst>
          </p:cNvPr>
          <p:cNvSpPr>
            <a:spLocks noGrp="1"/>
          </p:cNvSpPr>
          <p:nvPr>
            <p:ph type="title"/>
          </p:nvPr>
        </p:nvSpPr>
        <p:spPr>
          <a:xfrm>
            <a:off x="1348562" y="365125"/>
            <a:ext cx="1543493" cy="1325563"/>
          </a:xfrm>
        </p:spPr>
        <p:txBody>
          <a:bodyPr>
            <a:normAutofit/>
          </a:bodyPr>
          <a:lstStyle/>
          <a:p>
            <a:r>
              <a:rPr lang="en-US" sz="2500" dirty="0">
                <a:latin typeface="Times" pitchFamily="2" charset="0"/>
              </a:rPr>
              <a:t>Leonardo</a:t>
            </a:r>
          </a:p>
        </p:txBody>
      </p:sp>
      <p:cxnSp>
        <p:nvCxnSpPr>
          <p:cNvPr id="12" name="Straight Arrow Connector 11" title="Verrocchio's Angel">
            <a:extLst>
              <a:ext uri="{FF2B5EF4-FFF2-40B4-BE49-F238E27FC236}">
                <a16:creationId xmlns:a16="http://schemas.microsoft.com/office/drawing/2014/main" id="{4E5EEE3F-11A8-6D4A-8F98-609578CAD678}"/>
              </a:ext>
            </a:extLst>
          </p:cNvPr>
          <p:cNvCxnSpPr>
            <a:cxnSpLocks/>
          </p:cNvCxnSpPr>
          <p:nvPr/>
        </p:nvCxnSpPr>
        <p:spPr>
          <a:xfrm flipH="1">
            <a:off x="7019260" y="1180325"/>
            <a:ext cx="1614377" cy="5774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901D834-34CF-7443-865B-A1F852263689}"/>
              </a:ext>
            </a:extLst>
          </p:cNvPr>
          <p:cNvSpPr txBox="1"/>
          <p:nvPr/>
        </p:nvSpPr>
        <p:spPr>
          <a:xfrm>
            <a:off x="8633637" y="887475"/>
            <a:ext cx="1593450" cy="477054"/>
          </a:xfrm>
          <a:prstGeom prst="rect">
            <a:avLst/>
          </a:prstGeom>
          <a:noFill/>
        </p:spPr>
        <p:txBody>
          <a:bodyPr wrap="none" rtlCol="0">
            <a:spAutoFit/>
          </a:bodyPr>
          <a:lstStyle/>
          <a:p>
            <a:r>
              <a:rPr lang="en-US" sz="2500" dirty="0">
                <a:latin typeface="Times" pitchFamily="2" charset="0"/>
              </a:rPr>
              <a:t>Verrocchio</a:t>
            </a:r>
          </a:p>
        </p:txBody>
      </p:sp>
    </p:spTree>
    <p:extLst>
      <p:ext uri="{BB962C8B-B14F-4D97-AF65-F5344CB8AC3E}">
        <p14:creationId xmlns:p14="http://schemas.microsoft.com/office/powerpoint/2010/main" val="17432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Salvator Mundi">
            <a:extLst>
              <a:ext uri="{FF2B5EF4-FFF2-40B4-BE49-F238E27FC236}">
                <a16:creationId xmlns:a16="http://schemas.microsoft.com/office/drawing/2014/main" id="{BF0BFC3E-A02B-D848-B4E0-B9E9818C29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5794" y="1325563"/>
            <a:ext cx="3788883" cy="4964045"/>
          </a:xfrm>
          <a:prstGeom prst="rect">
            <a:avLst/>
          </a:prstGeom>
        </p:spPr>
      </p:pic>
      <p:sp>
        <p:nvSpPr>
          <p:cNvPr id="9" name="TextBox 8">
            <a:extLst>
              <a:ext uri="{FF2B5EF4-FFF2-40B4-BE49-F238E27FC236}">
                <a16:creationId xmlns:a16="http://schemas.microsoft.com/office/drawing/2014/main" id="{E7E1AE4A-9745-294C-961B-546B64408F9F}"/>
              </a:ext>
            </a:extLst>
          </p:cNvPr>
          <p:cNvSpPr txBox="1"/>
          <p:nvPr/>
        </p:nvSpPr>
        <p:spPr>
          <a:xfrm>
            <a:off x="9952075" y="1325563"/>
            <a:ext cx="1892596" cy="2031325"/>
          </a:xfrm>
          <a:prstGeom prst="rect">
            <a:avLst/>
          </a:prstGeom>
          <a:noFill/>
        </p:spPr>
        <p:txBody>
          <a:bodyPr wrap="square" rtlCol="0">
            <a:spAutoFit/>
          </a:bodyPr>
          <a:lstStyle/>
          <a:p>
            <a:r>
              <a:rPr lang="en-US" sz="2100" dirty="0" err="1">
                <a:latin typeface="Times" pitchFamily="2" charset="0"/>
              </a:rPr>
              <a:t>Salvator</a:t>
            </a:r>
            <a:r>
              <a:rPr lang="en-US" sz="2100" dirty="0">
                <a:latin typeface="Times" pitchFamily="2" charset="0"/>
              </a:rPr>
              <a:t> Mundi</a:t>
            </a:r>
          </a:p>
          <a:p>
            <a:r>
              <a:rPr lang="en-US" sz="2100" dirty="0">
                <a:latin typeface="Times" pitchFamily="2" charset="0"/>
              </a:rPr>
              <a:t>c. 1500</a:t>
            </a:r>
          </a:p>
          <a:p>
            <a:r>
              <a:rPr lang="en-US" sz="2100" dirty="0">
                <a:latin typeface="Times" pitchFamily="2" charset="0"/>
              </a:rPr>
              <a:t>Oil Paint</a:t>
            </a:r>
          </a:p>
          <a:p>
            <a:r>
              <a:rPr lang="en-US" sz="2100" dirty="0">
                <a:latin typeface="Times" pitchFamily="2" charset="0"/>
              </a:rPr>
              <a:t>Sold for $460.3 Million in 2017</a:t>
            </a:r>
          </a:p>
          <a:p>
            <a:endParaRPr lang="en-US" sz="2100" dirty="0">
              <a:latin typeface="Times" pitchFamily="2" charset="0"/>
            </a:endParaRPr>
          </a:p>
        </p:txBody>
      </p:sp>
      <p:pic>
        <p:nvPicPr>
          <p:cNvPr id="5" name="Content Placeholder 4" title="Virgin of the Rocks">
            <a:extLst>
              <a:ext uri="{FF2B5EF4-FFF2-40B4-BE49-F238E27FC236}">
                <a16:creationId xmlns:a16="http://schemas.microsoft.com/office/drawing/2014/main" id="{5F5CFADC-2122-C841-AF70-4F83A6FC007B}"/>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524419" y="1325563"/>
            <a:ext cx="3178693" cy="5040499"/>
          </a:xfrm>
        </p:spPr>
      </p:pic>
      <p:sp>
        <p:nvSpPr>
          <p:cNvPr id="6" name="TextBox 5">
            <a:extLst>
              <a:ext uri="{FF2B5EF4-FFF2-40B4-BE49-F238E27FC236}">
                <a16:creationId xmlns:a16="http://schemas.microsoft.com/office/drawing/2014/main" id="{9A61C206-637D-EE4F-B786-B4ACAE7DFB68}"/>
              </a:ext>
            </a:extLst>
          </p:cNvPr>
          <p:cNvSpPr txBox="1"/>
          <p:nvPr/>
        </p:nvSpPr>
        <p:spPr>
          <a:xfrm>
            <a:off x="129835" y="1325563"/>
            <a:ext cx="2297488" cy="1061829"/>
          </a:xfrm>
          <a:prstGeom prst="rect">
            <a:avLst/>
          </a:prstGeom>
          <a:noFill/>
        </p:spPr>
        <p:txBody>
          <a:bodyPr wrap="none" rtlCol="0">
            <a:spAutoFit/>
          </a:bodyPr>
          <a:lstStyle/>
          <a:p>
            <a:pPr algn="r"/>
            <a:r>
              <a:rPr lang="en-US" sz="2100" dirty="0">
                <a:latin typeface="Times" pitchFamily="2" charset="0"/>
              </a:rPr>
              <a:t>Virgin of the Rocks</a:t>
            </a:r>
          </a:p>
          <a:p>
            <a:pPr algn="r"/>
            <a:r>
              <a:rPr lang="en-US" sz="2100" dirty="0">
                <a:latin typeface="Times" pitchFamily="2" charset="0"/>
              </a:rPr>
              <a:t>1483-1486</a:t>
            </a:r>
          </a:p>
          <a:p>
            <a:pPr algn="r"/>
            <a:r>
              <a:rPr lang="en-US" sz="2100" dirty="0">
                <a:latin typeface="Times" pitchFamily="2" charset="0"/>
              </a:rPr>
              <a:t>Oil on Panel</a:t>
            </a:r>
          </a:p>
        </p:txBody>
      </p:sp>
      <p:sp>
        <p:nvSpPr>
          <p:cNvPr id="2" name="Title 1">
            <a:extLst>
              <a:ext uri="{FF2B5EF4-FFF2-40B4-BE49-F238E27FC236}">
                <a16:creationId xmlns:a16="http://schemas.microsoft.com/office/drawing/2014/main" id="{8B206DD0-A6BA-484E-9DAE-FE2A75AC668B}"/>
              </a:ext>
            </a:extLst>
          </p:cNvPr>
          <p:cNvSpPr>
            <a:spLocks noGrp="1"/>
          </p:cNvSpPr>
          <p:nvPr>
            <p:ph type="title"/>
          </p:nvPr>
        </p:nvSpPr>
        <p:spPr>
          <a:xfrm>
            <a:off x="4289351" y="0"/>
            <a:ext cx="3613298" cy="1325563"/>
          </a:xfrm>
        </p:spPr>
        <p:txBody>
          <a:bodyPr>
            <a:normAutofit/>
          </a:bodyPr>
          <a:lstStyle/>
          <a:p>
            <a:pPr algn="ctr"/>
            <a:r>
              <a:rPr lang="en-US" sz="2500" dirty="0">
                <a:latin typeface="Times" pitchFamily="2" charset="0"/>
              </a:rPr>
              <a:t>Leonardo da Vinci</a:t>
            </a:r>
          </a:p>
        </p:txBody>
      </p:sp>
    </p:spTree>
    <p:extLst>
      <p:ext uri="{BB962C8B-B14F-4D97-AF65-F5344CB8AC3E}">
        <p14:creationId xmlns:p14="http://schemas.microsoft.com/office/powerpoint/2010/main" val="77176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6DD4-E66B-7246-B2DA-CA13A116281E}"/>
              </a:ext>
            </a:extLst>
          </p:cNvPr>
          <p:cNvSpPr>
            <a:spLocks noGrp="1"/>
          </p:cNvSpPr>
          <p:nvPr>
            <p:ph type="title"/>
          </p:nvPr>
        </p:nvSpPr>
        <p:spPr/>
        <p:txBody>
          <a:bodyPr>
            <a:noAutofit/>
          </a:bodyPr>
          <a:lstStyle/>
          <a:p>
            <a:pPr algn="ctr"/>
            <a:r>
              <a:rPr lang="en-US" sz="2500" dirty="0">
                <a:latin typeface="Times" pitchFamily="2" charset="0"/>
              </a:rPr>
              <a:t>The Last Supper</a:t>
            </a:r>
            <a:br>
              <a:rPr lang="en-US" sz="2500" dirty="0">
                <a:latin typeface="Times" pitchFamily="2" charset="0"/>
              </a:rPr>
            </a:br>
            <a:r>
              <a:rPr lang="en-US" sz="2500" dirty="0">
                <a:latin typeface="Times" pitchFamily="2" charset="0"/>
              </a:rPr>
              <a:t>Leonardo da Vinci</a:t>
            </a:r>
            <a:br>
              <a:rPr lang="en-US" sz="2500" dirty="0">
                <a:latin typeface="Times" pitchFamily="2" charset="0"/>
              </a:rPr>
            </a:br>
            <a:r>
              <a:rPr lang="en-US" sz="2500" dirty="0">
                <a:latin typeface="Times" pitchFamily="2" charset="0"/>
              </a:rPr>
              <a:t>1495-1498</a:t>
            </a:r>
            <a:br>
              <a:rPr lang="en-US" sz="2500" dirty="0">
                <a:latin typeface="Times" pitchFamily="2" charset="0"/>
              </a:rPr>
            </a:br>
            <a:endParaRPr lang="en-US" sz="2500" dirty="0">
              <a:latin typeface="Times" pitchFamily="2" charset="0"/>
            </a:endParaRPr>
          </a:p>
        </p:txBody>
      </p:sp>
      <p:pic>
        <p:nvPicPr>
          <p:cNvPr id="11" name="Content Placeholder 10">
            <a:extLst>
              <a:ext uri="{FF2B5EF4-FFF2-40B4-BE49-F238E27FC236}">
                <a16:creationId xmlns:a16="http://schemas.microsoft.com/office/drawing/2014/main" id="{31A502E4-4875-244C-A3B0-A837ED3C84D7}"/>
              </a:ext>
            </a:extLst>
          </p:cNvPr>
          <p:cNvPicPr>
            <a:picLocks noGrp="1" noChangeAspect="1"/>
          </p:cNvPicPr>
          <p:nvPr>
            <p:ph idx="1"/>
          </p:nvPr>
        </p:nvPicPr>
        <p:blipFill>
          <a:blip r:embed="rId3"/>
          <a:stretch>
            <a:fillRect/>
          </a:stretch>
        </p:blipFill>
        <p:spPr>
          <a:xfrm>
            <a:off x="1464212" y="1414769"/>
            <a:ext cx="9263575" cy="5110406"/>
          </a:xfrm>
        </p:spPr>
      </p:pic>
    </p:spTree>
    <p:extLst>
      <p:ext uri="{BB962C8B-B14F-4D97-AF65-F5344CB8AC3E}">
        <p14:creationId xmlns:p14="http://schemas.microsoft.com/office/powerpoint/2010/main" val="261696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6DD4-E66B-7246-B2DA-CA13A116281E}"/>
              </a:ext>
            </a:extLst>
          </p:cNvPr>
          <p:cNvSpPr>
            <a:spLocks noGrp="1"/>
          </p:cNvSpPr>
          <p:nvPr>
            <p:ph type="title"/>
          </p:nvPr>
        </p:nvSpPr>
        <p:spPr>
          <a:xfrm>
            <a:off x="7328608" y="554863"/>
            <a:ext cx="2568880" cy="1288311"/>
          </a:xfrm>
        </p:spPr>
        <p:txBody>
          <a:bodyPr>
            <a:noAutofit/>
          </a:bodyPr>
          <a:lstStyle/>
          <a:p>
            <a:pPr algn="ctr"/>
            <a:r>
              <a:rPr lang="en-US" sz="2500" dirty="0">
                <a:latin typeface="Times" pitchFamily="2" charset="0"/>
              </a:rPr>
              <a:t>Jesus	</a:t>
            </a:r>
          </a:p>
        </p:txBody>
      </p:sp>
      <p:pic>
        <p:nvPicPr>
          <p:cNvPr id="9" name="Content Placeholder 8">
            <a:extLst>
              <a:ext uri="{FF2B5EF4-FFF2-40B4-BE49-F238E27FC236}">
                <a16:creationId xmlns:a16="http://schemas.microsoft.com/office/drawing/2014/main" id="{95249D03-5C8E-4C45-ABA4-2D99E7FB6D8B}"/>
              </a:ext>
            </a:extLst>
          </p:cNvPr>
          <p:cNvPicPr>
            <a:picLocks noGrp="1" noChangeAspect="1"/>
          </p:cNvPicPr>
          <p:nvPr>
            <p:ph idx="1"/>
          </p:nvPr>
        </p:nvPicPr>
        <p:blipFill>
          <a:blip r:embed="rId3"/>
          <a:stretch>
            <a:fillRect/>
          </a:stretch>
        </p:blipFill>
        <p:spPr>
          <a:xfrm>
            <a:off x="2060917" y="1913512"/>
            <a:ext cx="7620000" cy="4203700"/>
          </a:xfrm>
        </p:spPr>
      </p:pic>
      <p:cxnSp>
        <p:nvCxnSpPr>
          <p:cNvPr id="4" name="Straight Arrow Connector 3">
            <a:extLst>
              <a:ext uri="{FF2B5EF4-FFF2-40B4-BE49-F238E27FC236}">
                <a16:creationId xmlns:a16="http://schemas.microsoft.com/office/drawing/2014/main" id="{03C3ECF9-FFCA-FD41-8DDB-82D919B51509}"/>
              </a:ext>
            </a:extLst>
          </p:cNvPr>
          <p:cNvCxnSpPr>
            <a:cxnSpLocks/>
          </p:cNvCxnSpPr>
          <p:nvPr/>
        </p:nvCxnSpPr>
        <p:spPr>
          <a:xfrm flipH="1">
            <a:off x="6048338" y="1335183"/>
            <a:ext cx="2153127" cy="268017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BB3D903-F2AB-DC47-883B-A8CBB21B66D0}"/>
              </a:ext>
            </a:extLst>
          </p:cNvPr>
          <p:cNvSpPr txBox="1"/>
          <p:nvPr/>
        </p:nvSpPr>
        <p:spPr>
          <a:xfrm>
            <a:off x="3516923" y="858129"/>
            <a:ext cx="898003" cy="477054"/>
          </a:xfrm>
          <a:prstGeom prst="rect">
            <a:avLst/>
          </a:prstGeom>
          <a:noFill/>
        </p:spPr>
        <p:txBody>
          <a:bodyPr wrap="none" rtlCol="0">
            <a:spAutoFit/>
          </a:bodyPr>
          <a:lstStyle/>
          <a:p>
            <a:r>
              <a:rPr lang="en-US" sz="2500" dirty="0">
                <a:latin typeface="Times" pitchFamily="2" charset="0"/>
              </a:rPr>
              <a:t>Judas</a:t>
            </a:r>
          </a:p>
        </p:txBody>
      </p:sp>
      <p:cxnSp>
        <p:nvCxnSpPr>
          <p:cNvPr id="13" name="Straight Arrow Connector 12">
            <a:extLst>
              <a:ext uri="{FF2B5EF4-FFF2-40B4-BE49-F238E27FC236}">
                <a16:creationId xmlns:a16="http://schemas.microsoft.com/office/drawing/2014/main" id="{024BEB3A-45F2-6243-AC3B-D4837FFB8469}"/>
              </a:ext>
            </a:extLst>
          </p:cNvPr>
          <p:cNvCxnSpPr>
            <a:cxnSpLocks/>
          </p:cNvCxnSpPr>
          <p:nvPr/>
        </p:nvCxnSpPr>
        <p:spPr>
          <a:xfrm>
            <a:off x="3965924" y="1448972"/>
            <a:ext cx="627630" cy="263672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40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title="del Castagno Last Supper">
            <a:extLst>
              <a:ext uri="{FF2B5EF4-FFF2-40B4-BE49-F238E27FC236}">
                <a16:creationId xmlns:a16="http://schemas.microsoft.com/office/drawing/2014/main" id="{895964E6-FB02-484F-80BB-660FFABE271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65873" y="1861741"/>
            <a:ext cx="5728907" cy="2796252"/>
          </a:xfrm>
        </p:spPr>
      </p:pic>
      <p:sp>
        <p:nvSpPr>
          <p:cNvPr id="2" name="Title 1">
            <a:extLst>
              <a:ext uri="{FF2B5EF4-FFF2-40B4-BE49-F238E27FC236}">
                <a16:creationId xmlns:a16="http://schemas.microsoft.com/office/drawing/2014/main" id="{AE22DC26-8C66-794B-AEC7-AC6CD9240330}"/>
              </a:ext>
            </a:extLst>
          </p:cNvPr>
          <p:cNvSpPr>
            <a:spLocks noGrp="1"/>
          </p:cNvSpPr>
          <p:nvPr>
            <p:ph type="title"/>
          </p:nvPr>
        </p:nvSpPr>
        <p:spPr>
          <a:xfrm>
            <a:off x="6836598" y="386390"/>
            <a:ext cx="4187456" cy="1325563"/>
          </a:xfrm>
        </p:spPr>
        <p:txBody>
          <a:bodyPr>
            <a:normAutofit/>
          </a:bodyPr>
          <a:lstStyle/>
          <a:p>
            <a:pPr algn="ctr"/>
            <a:r>
              <a:rPr lang="en-US" sz="2500" dirty="0">
                <a:latin typeface="Times" pitchFamily="2" charset="0"/>
              </a:rPr>
              <a:t>Last Supper</a:t>
            </a:r>
            <a:br>
              <a:rPr lang="en-US" sz="2500" dirty="0">
                <a:latin typeface="Times" pitchFamily="2" charset="0"/>
              </a:rPr>
            </a:br>
            <a:r>
              <a:rPr lang="en-US" sz="2500" dirty="0">
                <a:latin typeface="Times" pitchFamily="2" charset="0"/>
              </a:rPr>
              <a:t>Andrea del Castagno</a:t>
            </a:r>
            <a:br>
              <a:rPr lang="en-US" sz="2500" dirty="0">
                <a:latin typeface="Times" pitchFamily="2" charset="0"/>
              </a:rPr>
            </a:br>
            <a:r>
              <a:rPr lang="en-US" sz="2500" dirty="0">
                <a:latin typeface="Times" pitchFamily="2" charset="0"/>
              </a:rPr>
              <a:t>1445-1450</a:t>
            </a:r>
          </a:p>
        </p:txBody>
      </p:sp>
      <p:pic>
        <p:nvPicPr>
          <p:cNvPr id="4" name="Content Placeholder 4" title="The Last Supper">
            <a:extLst>
              <a:ext uri="{FF2B5EF4-FFF2-40B4-BE49-F238E27FC236}">
                <a16:creationId xmlns:a16="http://schemas.microsoft.com/office/drawing/2014/main" id="{E08C60FF-864F-8B4B-92CE-EE09B1E13FFB}"/>
              </a:ext>
            </a:extLst>
          </p:cNvPr>
          <p:cNvPicPr>
            <a:picLocks noChangeAspect="1"/>
          </p:cNvPicPr>
          <p:nvPr/>
        </p:nvPicPr>
        <p:blipFill>
          <a:blip r:embed="rId4"/>
          <a:stretch>
            <a:fillRect/>
          </a:stretch>
        </p:blipFill>
        <p:spPr>
          <a:xfrm>
            <a:off x="342014" y="1861741"/>
            <a:ext cx="5350852" cy="2796252"/>
          </a:xfrm>
          <a:prstGeom prst="rect">
            <a:avLst/>
          </a:prstGeom>
        </p:spPr>
      </p:pic>
      <p:sp>
        <p:nvSpPr>
          <p:cNvPr id="7" name="Title 1">
            <a:extLst>
              <a:ext uri="{FF2B5EF4-FFF2-40B4-BE49-F238E27FC236}">
                <a16:creationId xmlns:a16="http://schemas.microsoft.com/office/drawing/2014/main" id="{E6EA7BEE-CCF1-C544-93BB-20D5EF2D5184}"/>
              </a:ext>
            </a:extLst>
          </p:cNvPr>
          <p:cNvSpPr txBox="1">
            <a:spLocks/>
          </p:cNvSpPr>
          <p:nvPr/>
        </p:nvSpPr>
        <p:spPr>
          <a:xfrm>
            <a:off x="1476153" y="536178"/>
            <a:ext cx="341482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dirty="0">
                <a:latin typeface="Times" pitchFamily="2" charset="0"/>
              </a:rPr>
              <a:t>The Last Supper</a:t>
            </a:r>
            <a:br>
              <a:rPr lang="en-US" sz="2500" dirty="0">
                <a:latin typeface="Times" pitchFamily="2" charset="0"/>
              </a:rPr>
            </a:br>
            <a:r>
              <a:rPr lang="en-US" sz="2500" dirty="0">
                <a:latin typeface="Times" pitchFamily="2" charset="0"/>
              </a:rPr>
              <a:t>Leonardo da Vinci</a:t>
            </a:r>
            <a:br>
              <a:rPr lang="en-US" sz="2500" dirty="0">
                <a:latin typeface="Times" pitchFamily="2" charset="0"/>
              </a:rPr>
            </a:br>
            <a:r>
              <a:rPr lang="en-US" sz="2500" dirty="0">
                <a:latin typeface="Times" pitchFamily="2" charset="0"/>
              </a:rPr>
              <a:t>1495-1498</a:t>
            </a:r>
            <a:br>
              <a:rPr lang="en-US" sz="2500" dirty="0">
                <a:latin typeface="Times" pitchFamily="2" charset="0"/>
              </a:rPr>
            </a:br>
            <a:endParaRPr lang="en-US" sz="2500" dirty="0">
              <a:latin typeface="Times" pitchFamily="2" charset="0"/>
            </a:endParaRPr>
          </a:p>
        </p:txBody>
      </p:sp>
    </p:spTree>
    <p:extLst>
      <p:ext uri="{BB962C8B-B14F-4D97-AF65-F5344CB8AC3E}">
        <p14:creationId xmlns:p14="http://schemas.microsoft.com/office/powerpoint/2010/main" val="101133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E175B-5E19-764F-949E-E04A5866C37C}"/>
              </a:ext>
            </a:extLst>
          </p:cNvPr>
          <p:cNvSpPr>
            <a:spLocks noGrp="1"/>
          </p:cNvSpPr>
          <p:nvPr>
            <p:ph type="title"/>
          </p:nvPr>
        </p:nvSpPr>
        <p:spPr>
          <a:xfrm>
            <a:off x="5039832" y="365125"/>
            <a:ext cx="6313967" cy="1233377"/>
          </a:xfrm>
        </p:spPr>
        <p:txBody>
          <a:bodyPr>
            <a:normAutofit/>
          </a:bodyPr>
          <a:lstStyle/>
          <a:p>
            <a:r>
              <a:rPr lang="en-US" sz="2500" dirty="0">
                <a:latin typeface="Times" pitchFamily="2" charset="0"/>
              </a:rPr>
              <a:t>Mona Lisa</a:t>
            </a:r>
            <a:br>
              <a:rPr lang="en-US" sz="2500" dirty="0">
                <a:latin typeface="Times" pitchFamily="2" charset="0"/>
              </a:rPr>
            </a:br>
            <a:r>
              <a:rPr lang="en-US" sz="2500" dirty="0">
                <a:latin typeface="Times" pitchFamily="2" charset="0"/>
              </a:rPr>
              <a:t>Leonardo da Vinci</a:t>
            </a:r>
            <a:br>
              <a:rPr lang="en-US" sz="2500" dirty="0">
                <a:latin typeface="Times" pitchFamily="2" charset="0"/>
              </a:rPr>
            </a:br>
            <a:r>
              <a:rPr lang="en-US" sz="2500" dirty="0">
                <a:latin typeface="Times" pitchFamily="2" charset="0"/>
              </a:rPr>
              <a:t>1503</a:t>
            </a:r>
          </a:p>
        </p:txBody>
      </p:sp>
      <p:pic>
        <p:nvPicPr>
          <p:cNvPr id="5" name="Content Placeholder 4" title="Mona Lisa by Da Vinci">
            <a:extLst>
              <a:ext uri="{FF2B5EF4-FFF2-40B4-BE49-F238E27FC236}">
                <a16:creationId xmlns:a16="http://schemas.microsoft.com/office/drawing/2014/main" id="{4C686E60-0049-CB48-AF13-5AC22425C2B7}"/>
              </a:ext>
            </a:extLst>
          </p:cNvPr>
          <p:cNvPicPr>
            <a:picLocks noGrp="1" noChangeAspect="1"/>
          </p:cNvPicPr>
          <p:nvPr>
            <p:ph idx="1"/>
          </p:nvPr>
        </p:nvPicPr>
        <p:blipFill>
          <a:blip r:embed="rId3"/>
          <a:stretch>
            <a:fillRect/>
          </a:stretch>
        </p:blipFill>
        <p:spPr>
          <a:xfrm>
            <a:off x="557029" y="365125"/>
            <a:ext cx="4199432" cy="6253502"/>
          </a:xfrm>
        </p:spPr>
      </p:pic>
    </p:spTree>
    <p:extLst>
      <p:ext uri="{BB962C8B-B14F-4D97-AF65-F5344CB8AC3E}">
        <p14:creationId xmlns:p14="http://schemas.microsoft.com/office/powerpoint/2010/main" val="3179380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title="Da Vinci Mona Lisa">
            <a:extLst>
              <a:ext uri="{FF2B5EF4-FFF2-40B4-BE49-F238E27FC236}">
                <a16:creationId xmlns:a16="http://schemas.microsoft.com/office/drawing/2014/main" id="{A2B91CFB-1D33-7A45-8DB1-7A6A2A7BB48B}"/>
              </a:ext>
            </a:extLst>
          </p:cNvPr>
          <p:cNvPicPr>
            <a:picLocks noChangeAspect="1"/>
          </p:cNvPicPr>
          <p:nvPr/>
        </p:nvPicPr>
        <p:blipFill>
          <a:blip r:embed="rId3"/>
          <a:stretch>
            <a:fillRect/>
          </a:stretch>
        </p:blipFill>
        <p:spPr>
          <a:xfrm>
            <a:off x="514498" y="365125"/>
            <a:ext cx="4199432" cy="6253502"/>
          </a:xfrm>
          <a:prstGeom prst="rect">
            <a:avLst/>
          </a:prstGeom>
        </p:spPr>
      </p:pic>
      <p:pic>
        <p:nvPicPr>
          <p:cNvPr id="10" name="Content Placeholder 9" title="Duke and Duchess">
            <a:extLst>
              <a:ext uri="{FF2B5EF4-FFF2-40B4-BE49-F238E27FC236}">
                <a16:creationId xmlns:a16="http://schemas.microsoft.com/office/drawing/2014/main" id="{1FB15A77-76C1-7B4D-8B1B-43C9D74622FC}"/>
              </a:ext>
            </a:extLst>
          </p:cNvPr>
          <p:cNvPicPr>
            <a:picLocks noGrp="1" noChangeAspect="1"/>
          </p:cNvPicPr>
          <p:nvPr>
            <p:ph idx="1"/>
          </p:nvPr>
        </p:nvPicPr>
        <p:blipFill>
          <a:blip r:embed="rId4"/>
          <a:stretch>
            <a:fillRect/>
          </a:stretch>
        </p:blipFill>
        <p:spPr>
          <a:xfrm>
            <a:off x="5143500" y="1882074"/>
            <a:ext cx="6210300" cy="3477768"/>
          </a:xfrm>
        </p:spPr>
      </p:pic>
      <p:sp>
        <p:nvSpPr>
          <p:cNvPr id="2" name="Title 1">
            <a:extLst>
              <a:ext uri="{FF2B5EF4-FFF2-40B4-BE49-F238E27FC236}">
                <a16:creationId xmlns:a16="http://schemas.microsoft.com/office/drawing/2014/main" id="{DBC0FF7A-C5E6-264D-974B-4811B9D86E7D}"/>
              </a:ext>
            </a:extLst>
          </p:cNvPr>
          <p:cNvSpPr>
            <a:spLocks noGrp="1"/>
          </p:cNvSpPr>
          <p:nvPr>
            <p:ph type="title"/>
          </p:nvPr>
        </p:nvSpPr>
        <p:spPr>
          <a:xfrm>
            <a:off x="5143500" y="365125"/>
            <a:ext cx="6210300" cy="1325563"/>
          </a:xfrm>
        </p:spPr>
        <p:txBody>
          <a:bodyPr>
            <a:normAutofit/>
          </a:bodyPr>
          <a:lstStyle/>
          <a:p>
            <a:pPr algn="ctr"/>
            <a:r>
              <a:rPr lang="en-US" sz="2500" dirty="0">
                <a:latin typeface="Times" pitchFamily="2" charset="0"/>
              </a:rPr>
              <a:t>The Duke and Duchess of Urbino</a:t>
            </a:r>
            <a:br>
              <a:rPr lang="en-US" sz="2500" dirty="0">
                <a:latin typeface="Times" pitchFamily="2" charset="0"/>
              </a:rPr>
            </a:br>
            <a:r>
              <a:rPr lang="en-US" sz="2500" dirty="0">
                <a:latin typeface="Times" pitchFamily="2" charset="0"/>
              </a:rPr>
              <a:t>Piero </a:t>
            </a:r>
            <a:r>
              <a:rPr lang="en-US" sz="2500" dirty="0" err="1">
                <a:latin typeface="Times" pitchFamily="2" charset="0"/>
              </a:rPr>
              <a:t>della</a:t>
            </a:r>
            <a:r>
              <a:rPr lang="en-US" sz="2500" dirty="0">
                <a:latin typeface="Times" pitchFamily="2" charset="0"/>
              </a:rPr>
              <a:t> Francesca</a:t>
            </a:r>
            <a:br>
              <a:rPr lang="en-US" sz="2500" dirty="0">
                <a:latin typeface="Times" pitchFamily="2" charset="0"/>
              </a:rPr>
            </a:br>
            <a:r>
              <a:rPr lang="en-US" sz="2500" dirty="0">
                <a:latin typeface="Times" pitchFamily="2" charset="0"/>
              </a:rPr>
              <a:t>1467-1472</a:t>
            </a:r>
          </a:p>
        </p:txBody>
      </p:sp>
    </p:spTree>
    <p:extLst>
      <p:ext uri="{BB962C8B-B14F-4D97-AF65-F5344CB8AC3E}">
        <p14:creationId xmlns:p14="http://schemas.microsoft.com/office/powerpoint/2010/main" val="893117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2504</TotalTime>
  <Words>3659</Words>
  <Application>Microsoft Macintosh PowerPoint</Application>
  <PresentationFormat>Widescreen</PresentationFormat>
  <Paragraphs>143</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vt:lpstr>
      <vt:lpstr>Office Theme</vt:lpstr>
      <vt:lpstr>Lecture Summary</vt:lpstr>
      <vt:lpstr>How do you represent the divine?</vt:lpstr>
      <vt:lpstr>Leonardo</vt:lpstr>
      <vt:lpstr>Leonardo da Vinci</vt:lpstr>
      <vt:lpstr>The Last Supper Leonardo da Vinci 1495-1498 </vt:lpstr>
      <vt:lpstr>Jesus </vt:lpstr>
      <vt:lpstr>Last Supper Andrea del Castagno 1445-1450</vt:lpstr>
      <vt:lpstr>Mona Lisa Leonardo da Vinci 1503</vt:lpstr>
      <vt:lpstr>The Duke and Duchess of Urbino Piero della Francesca 1467-1472</vt:lpstr>
      <vt:lpstr>Portrait of a Young Man at Prayer Hans Memling 1487</vt:lpstr>
      <vt:lpstr>ATMOSPHERIC</vt:lpstr>
      <vt:lpstr>Vitruvian Man Leonardo da Vinci c. 1490 Ink</vt:lpstr>
      <vt:lpstr>Michelangelo Sistine Chapel 1508-1512</vt:lpstr>
      <vt:lpstr>Painted</vt:lpstr>
      <vt:lpstr>Michelangelo The Deluge Sistine Chapel Ceiling 1508-1512</vt:lpstr>
      <vt:lpstr>Michelangelo The Creation of Adam Sistine Chapel Ceiling 1508-1512</vt:lpstr>
      <vt:lpstr>Michelangelo Sibyl Sistine Chapel Ceiling 1508-1512</vt:lpstr>
      <vt:lpstr>Pietà Michelangelo 1498-1499 Marble</vt:lpstr>
      <vt:lpstr>David Michelangelo 1501-1504 Marble 17 feet tall</vt:lpstr>
      <vt:lpstr>David</vt:lpstr>
      <vt:lpstr>Venus of Urbino Titian 1538 Oil </vt:lpstr>
      <vt:lpstr>Chiaroscuro- treatment of light and shade in drawing and painting</vt:lpstr>
      <vt:lpstr>The Reclining Nude</vt:lpstr>
      <vt:lpstr>Dresden Venus Giorgione and Titian 1510 Oil on Canvas</vt:lpstr>
      <vt:lpstr>Venus of Urbino</vt:lpstr>
      <vt:lpstr>The Hunters in the Snow Pieter Bruegel the Elder 1564 Oil on Panel</vt:lpstr>
      <vt:lpstr>Madonna with the Long Neck Parmigianino 1534-1535</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High Renaissance</dc:title>
  <dc:creator>Anna Carroll</dc:creator>
  <cp:lastModifiedBy>Anna Carroll</cp:lastModifiedBy>
  <cp:revision>68</cp:revision>
  <dcterms:created xsi:type="dcterms:W3CDTF">2019-10-23T00:21:31Z</dcterms:created>
  <dcterms:modified xsi:type="dcterms:W3CDTF">2020-04-05T01:39:09Z</dcterms:modified>
</cp:coreProperties>
</file>